
<file path=[Content_Types].xml><?xml version="1.0" encoding="utf-8"?>
<Types xmlns="http://schemas.openxmlformats.org/package/2006/content-types">
  <Default Extension="fntdata" ContentType="application/x-fontdata"/>
  <Default Extension="jpg" ContentType="image/unknown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62.jp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86" r:id="rId3"/>
    <p:sldId id="260" r:id="rId4"/>
    <p:sldId id="298" r:id="rId5"/>
    <p:sldId id="274" r:id="rId6"/>
    <p:sldId id="327" r:id="rId7"/>
    <p:sldId id="287" r:id="rId8"/>
    <p:sldId id="301" r:id="rId9"/>
    <p:sldId id="332" r:id="rId10"/>
    <p:sldId id="292" r:id="rId11"/>
    <p:sldId id="293" r:id="rId12"/>
    <p:sldId id="294" r:id="rId13"/>
    <p:sldId id="302" r:id="rId14"/>
    <p:sldId id="288" r:id="rId15"/>
    <p:sldId id="300" r:id="rId16"/>
    <p:sldId id="331" r:id="rId17"/>
    <p:sldId id="326" r:id="rId18"/>
    <p:sldId id="328" r:id="rId19"/>
    <p:sldId id="330" r:id="rId20"/>
    <p:sldId id="333" r:id="rId21"/>
    <p:sldId id="334" r:id="rId22"/>
    <p:sldId id="335" r:id="rId23"/>
    <p:sldId id="336" r:id="rId24"/>
    <p:sldId id="337" r:id="rId25"/>
    <p:sldId id="338" r:id="rId26"/>
    <p:sldId id="289" r:id="rId27"/>
    <p:sldId id="295" r:id="rId28"/>
    <p:sldId id="320" r:id="rId29"/>
    <p:sldId id="303" r:id="rId30"/>
    <p:sldId id="307" r:id="rId31"/>
    <p:sldId id="321" r:id="rId32"/>
    <p:sldId id="322" r:id="rId33"/>
    <p:sldId id="323" r:id="rId34"/>
    <p:sldId id="324" r:id="rId35"/>
    <p:sldId id="308" r:id="rId36"/>
    <p:sldId id="311" r:id="rId37"/>
    <p:sldId id="309" r:id="rId38"/>
    <p:sldId id="325" r:id="rId39"/>
    <p:sldId id="290" r:id="rId40"/>
    <p:sldId id="296" r:id="rId41"/>
    <p:sldId id="304" r:id="rId42"/>
    <p:sldId id="316" r:id="rId43"/>
    <p:sldId id="317" r:id="rId44"/>
    <p:sldId id="318" r:id="rId45"/>
    <p:sldId id="319" r:id="rId46"/>
    <p:sldId id="291" r:id="rId47"/>
    <p:sldId id="341" r:id="rId48"/>
    <p:sldId id="305" r:id="rId49"/>
    <p:sldId id="314" r:id="rId50"/>
    <p:sldId id="306" r:id="rId51"/>
    <p:sldId id="339" r:id="rId52"/>
    <p:sldId id="340" r:id="rId53"/>
    <p:sldId id="297" r:id="rId54"/>
    <p:sldId id="315" r:id="rId55"/>
    <p:sldId id="329" r:id="rId56"/>
    <p:sldId id="258" r:id="rId57"/>
    <p:sldId id="278" r:id="rId58"/>
    <p:sldId id="279" r:id="rId5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In your face, Joffrey! " panose="02000603000000000000" pitchFamily="2" charset="0"/>
      <p:regular r:id="rId66"/>
    </p:embeddedFont>
    <p:embeddedFont>
      <p:font typeface="Lexend Deca" panose="02020500000000000000" charset="0"/>
      <p:regular r:id="rId67"/>
    </p:embeddedFont>
    <p:embeddedFont>
      <p:font typeface="Muli" panose="02000503000000000000" pitchFamily="2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預設章節" id="{E5FD8FF9-13D1-4F4F-A3D8-68CC2DC21231}">
          <p14:sldIdLst>
            <p14:sldId id="256"/>
            <p14:sldId id="286"/>
            <p14:sldId id="260"/>
            <p14:sldId id="298"/>
            <p14:sldId id="274"/>
            <p14:sldId id="327"/>
            <p14:sldId id="287"/>
            <p14:sldId id="301"/>
            <p14:sldId id="332"/>
            <p14:sldId id="292"/>
            <p14:sldId id="293"/>
            <p14:sldId id="294"/>
            <p14:sldId id="302"/>
            <p14:sldId id="288"/>
            <p14:sldId id="300"/>
            <p14:sldId id="331"/>
            <p14:sldId id="326"/>
            <p14:sldId id="328"/>
            <p14:sldId id="330"/>
            <p14:sldId id="333"/>
            <p14:sldId id="334"/>
            <p14:sldId id="335"/>
            <p14:sldId id="336"/>
            <p14:sldId id="337"/>
            <p14:sldId id="338"/>
            <p14:sldId id="289"/>
            <p14:sldId id="295"/>
            <p14:sldId id="320"/>
            <p14:sldId id="303"/>
            <p14:sldId id="307"/>
            <p14:sldId id="321"/>
            <p14:sldId id="322"/>
            <p14:sldId id="323"/>
            <p14:sldId id="324"/>
            <p14:sldId id="308"/>
            <p14:sldId id="311"/>
            <p14:sldId id="309"/>
            <p14:sldId id="325"/>
            <p14:sldId id="290"/>
            <p14:sldId id="296"/>
            <p14:sldId id="304"/>
            <p14:sldId id="316"/>
            <p14:sldId id="317"/>
            <p14:sldId id="318"/>
            <p14:sldId id="319"/>
            <p14:sldId id="291"/>
            <p14:sldId id="341"/>
            <p14:sldId id="305"/>
            <p14:sldId id="314"/>
            <p14:sldId id="306"/>
            <p14:sldId id="339"/>
            <p14:sldId id="340"/>
            <p14:sldId id="297"/>
            <p14:sldId id="315"/>
            <p14:sldId id="329"/>
            <p14:sldId id="258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B879E6-5D25-484E-AA76-16A6796705B7}">
  <a:tblStyle styleId="{34B879E6-5D25-484E-AA76-16A6796705B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7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l">
              <a:buNone/>
            </a:pPr>
            <a:r>
              <a:rPr lang="zh-TW" altLang="en-US" b="1" i="0" dirty="0">
                <a:solidFill>
                  <a:srgbClr val="111111"/>
                </a:solidFill>
                <a:effectLst/>
                <a:latin typeface="+mj-lt"/>
              </a:rPr>
              <a:t>偵測有開機的主機</a:t>
            </a:r>
          </a:p>
          <a:p>
            <a:pPr marL="139700" indent="0">
              <a:buNone/>
            </a:pPr>
            <a:endParaRPr lang="zh-TW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3787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515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477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3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454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774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404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890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70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624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578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79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290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4182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8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12" Type="http://schemas.openxmlformats.org/officeDocument/2006/relationships/hyperlink" Target="http://www.google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7.wdp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&amp;utm_source=slidescarniva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1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Fake </a:t>
            </a:r>
            <a:br>
              <a:rPr lang="en" dirty="0"/>
            </a:br>
            <a:r>
              <a:rPr lang="en" dirty="0"/>
              <a:t>Google Login</a:t>
            </a: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副標題 2">
            <a:extLst>
              <a:ext uri="{FF2B5EF4-FFF2-40B4-BE49-F238E27FC236}">
                <a16:creationId xmlns:a16="http://schemas.microsoft.com/office/drawing/2014/main" id="{66B5B75B-03FB-4470-A919-03E4E4B3067E}"/>
              </a:ext>
            </a:extLst>
          </p:cNvPr>
          <p:cNvSpPr txBox="1">
            <a:spLocks/>
          </p:cNvSpPr>
          <p:nvPr/>
        </p:nvSpPr>
        <p:spPr>
          <a:xfrm>
            <a:off x="631782" y="3367274"/>
            <a:ext cx="4729716" cy="7812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>
                <a:solidFill>
                  <a:schemeClr val="bg1"/>
                </a:solidFill>
              </a:rPr>
              <a:t>Implement with Ettercap DNS spoofing and </a:t>
            </a:r>
            <a:r>
              <a:rPr lang="en-US" altLang="zh-TW" dirty="0" err="1">
                <a:solidFill>
                  <a:schemeClr val="bg1"/>
                </a:solidFill>
              </a:rPr>
              <a:t>SEToolkit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N26090685</a:t>
            </a:r>
            <a:r>
              <a:rPr lang="zh-TW" altLang="en-US" dirty="0">
                <a:solidFill>
                  <a:schemeClr val="bg1"/>
                </a:solidFill>
              </a:rPr>
              <a:t> 陶俊穎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N26092043</a:t>
            </a:r>
            <a:r>
              <a:rPr lang="zh-TW" altLang="en-US" dirty="0">
                <a:solidFill>
                  <a:schemeClr val="bg1"/>
                </a:solidFill>
              </a:rPr>
              <a:t> 洪翊珈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92;p38">
            <a:extLst>
              <a:ext uri="{FF2B5EF4-FFF2-40B4-BE49-F238E27FC236}">
                <a16:creationId xmlns:a16="http://schemas.microsoft.com/office/drawing/2014/main" id="{D37DF67A-5EF6-41C2-BE0E-7FB447E01D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7200" y="2202168"/>
            <a:ext cx="905910" cy="78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9;p38">
            <a:extLst>
              <a:ext uri="{FF2B5EF4-FFF2-40B4-BE49-F238E27FC236}">
                <a16:creationId xmlns:a16="http://schemas.microsoft.com/office/drawing/2014/main" id="{D8307C32-A2E0-4D28-800F-C0FCB30438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27815" y="2986183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87;p38">
            <a:extLst>
              <a:ext uri="{FF2B5EF4-FFF2-40B4-BE49-F238E27FC236}">
                <a16:creationId xmlns:a16="http://schemas.microsoft.com/office/drawing/2014/main" id="{D1C56A78-66C8-4426-8FCE-FB91A1EEAA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1080"/>
            <a:ext cx="831110" cy="911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06506AC2-9154-46EA-B552-7CD9AC5427AF}"/>
              </a:ext>
            </a:extLst>
          </p:cNvPr>
          <p:cNvGrpSpPr/>
          <p:nvPr/>
        </p:nvGrpSpPr>
        <p:grpSpPr>
          <a:xfrm>
            <a:off x="1549849" y="989775"/>
            <a:ext cx="1837613" cy="1219228"/>
            <a:chOff x="1086787" y="1498625"/>
            <a:chExt cx="1837613" cy="1219228"/>
          </a:xfrm>
        </p:grpSpPr>
        <p:pic>
          <p:nvPicPr>
            <p:cNvPr id="1026" name="Picture 2" descr="Google logo演變史還記得初代有感嘆號嗎？原來係用免費軟件整？ – 手停口停工作室">
              <a:extLst>
                <a:ext uri="{FF2B5EF4-FFF2-40B4-BE49-F238E27FC236}">
                  <a16:creationId xmlns:a16="http://schemas.microsoft.com/office/drawing/2014/main" id="{51B431FB-F57C-4601-8E5B-5BB6D2E35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11" b="90706" l="9941" r="89911">
                          <a14:foregroundMark x1="71365" y1="45353" x2="71365" y2="45353"/>
                          <a14:foregroundMark x1="59792" y1="47160" x2="77893" y2="59466"/>
                          <a14:foregroundMark x1="69139" y1="50775" x2="74777" y2="65318"/>
                          <a14:foregroundMark x1="51929" y1="90706" x2="51929" y2="90706"/>
                          <a14:foregroundMark x1="48220" y1="9811" x2="48220" y2="98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369" y="1892397"/>
              <a:ext cx="659057" cy="568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loud-based automation increases revenue and profitability - Principal  Relocation Company">
              <a:extLst>
                <a:ext uri="{FF2B5EF4-FFF2-40B4-BE49-F238E27FC236}">
                  <a16:creationId xmlns:a16="http://schemas.microsoft.com/office/drawing/2014/main" id="{C8E27F53-029F-4C8A-802F-941C4D4DDA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787" y="1498625"/>
              <a:ext cx="1837613" cy="121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353E509F-4885-453B-8E69-0A9E383BA7FA}"/>
              </a:ext>
            </a:extLst>
          </p:cNvPr>
          <p:cNvGrpSpPr/>
          <p:nvPr/>
        </p:nvGrpSpPr>
        <p:grpSpPr>
          <a:xfrm>
            <a:off x="2420439" y="3206472"/>
            <a:ext cx="1490731" cy="1387025"/>
            <a:chOff x="1795619" y="3249836"/>
            <a:chExt cx="1490731" cy="1387025"/>
          </a:xfrm>
        </p:grpSpPr>
        <p:pic>
          <p:nvPicPr>
            <p:cNvPr id="14" name="Google Shape;378;p38">
              <a:extLst>
                <a:ext uri="{FF2B5EF4-FFF2-40B4-BE49-F238E27FC236}">
                  <a16:creationId xmlns:a16="http://schemas.microsoft.com/office/drawing/2014/main" id="{FCA90454-41B1-4E69-86E1-F6C8948523E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69250" y="3249836"/>
              <a:ext cx="1217100" cy="138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Picture 6" descr="Detective Hidden Black Hacker Laptop Logo...-插圖素材[64206168] - PIXTA圖庫">
              <a:extLst>
                <a:ext uri="{FF2B5EF4-FFF2-40B4-BE49-F238E27FC236}">
                  <a16:creationId xmlns:a16="http://schemas.microsoft.com/office/drawing/2014/main" id="{2AF71B2F-E4BD-4403-AB43-C335C70BEE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8000" y1="26349" x2="49778" y2="33333"/>
                          <a14:foregroundMark x1="47111" y1="31429" x2="47111" y2="31429"/>
                          <a14:foregroundMark x1="44444" y1="36190" x2="44444" y2="36190"/>
                          <a14:foregroundMark x1="44889" y1="36825" x2="44889" y2="36825"/>
                          <a14:foregroundMark x1="53778" y1="38730" x2="53778" y2="38730"/>
                          <a14:foregroundMark x1="53333" y1="35873" x2="53333" y2="35873"/>
                          <a14:foregroundMark x1="53778" y1="37143" x2="54222" y2="38413"/>
                          <a14:foregroundMark x1="53556" y1="40635" x2="46222" y2="44762"/>
                          <a14:foregroundMark x1="52444" y1="45079" x2="52444" y2="45079"/>
                          <a14:foregroundMark x1="46667" y1="72063" x2="46667" y2="72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4" t="18465" r="27630" b="21288"/>
            <a:stretch/>
          </p:blipFill>
          <p:spPr bwMode="auto">
            <a:xfrm>
              <a:off x="1795619" y="3549717"/>
              <a:ext cx="704988" cy="64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96152DD-A260-4387-82E3-DFE233B19501}"/>
              </a:ext>
            </a:extLst>
          </p:cNvPr>
          <p:cNvGrpSpPr/>
          <p:nvPr/>
        </p:nvGrpSpPr>
        <p:grpSpPr>
          <a:xfrm>
            <a:off x="5456945" y="2803397"/>
            <a:ext cx="1442660" cy="685800"/>
            <a:chOff x="5078790" y="3067050"/>
            <a:chExt cx="1442660" cy="685800"/>
          </a:xfrm>
        </p:grpSpPr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DB0570F9-2978-4BC8-86FF-CF4CA11879D1}"/>
                </a:ext>
              </a:extLst>
            </p:cNvPr>
            <p:cNvCxnSpPr/>
            <p:nvPr/>
          </p:nvCxnSpPr>
          <p:spPr>
            <a:xfrm flipH="1" flipV="1">
              <a:off x="5207000" y="3067050"/>
              <a:ext cx="1314450" cy="498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CBBC81EB-1505-4359-9A06-A3A5B8DED69C}"/>
                </a:ext>
              </a:extLst>
            </p:cNvPr>
            <p:cNvCxnSpPr>
              <a:cxnSpLocks/>
            </p:cNvCxnSpPr>
            <p:nvPr/>
          </p:nvCxnSpPr>
          <p:spPr>
            <a:xfrm>
              <a:off x="5078790" y="3200033"/>
              <a:ext cx="1442660" cy="552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A321A0F-583A-4C0D-8FE8-E1011864827B}"/>
              </a:ext>
            </a:extLst>
          </p:cNvPr>
          <p:cNvGrpSpPr/>
          <p:nvPr/>
        </p:nvGrpSpPr>
        <p:grpSpPr>
          <a:xfrm>
            <a:off x="3366211" y="1876636"/>
            <a:ext cx="1006094" cy="633350"/>
            <a:chOff x="2590800" y="2004733"/>
            <a:chExt cx="1403350" cy="768906"/>
          </a:xfrm>
        </p:grpSpPr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BBE7CFCA-C024-4CF0-B659-12471B7F4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7650" y="2004733"/>
              <a:ext cx="1206500" cy="567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A87AC678-37B0-459D-B6E7-C29DD9F2913E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2139801"/>
              <a:ext cx="1346200" cy="633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490B718-D88F-4C15-83EA-54E03791B617}"/>
              </a:ext>
            </a:extLst>
          </p:cNvPr>
          <p:cNvCxnSpPr>
            <a:cxnSpLocks/>
          </p:cNvCxnSpPr>
          <p:nvPr/>
        </p:nvCxnSpPr>
        <p:spPr>
          <a:xfrm flipV="1">
            <a:off x="3911170" y="2869408"/>
            <a:ext cx="586030" cy="813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BE9E146-D463-4043-878D-2B67BA1443DA}"/>
              </a:ext>
            </a:extLst>
          </p:cNvPr>
          <p:cNvCxnSpPr>
            <a:cxnSpLocks/>
          </p:cNvCxnSpPr>
          <p:nvPr/>
        </p:nvCxnSpPr>
        <p:spPr>
          <a:xfrm>
            <a:off x="3911170" y="3682669"/>
            <a:ext cx="2988435" cy="124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F9A2A3F-F1ED-4234-B6C4-F6B05CCC2C01}"/>
              </a:ext>
            </a:extLst>
          </p:cNvPr>
          <p:cNvSpPr txBox="1"/>
          <p:nvPr/>
        </p:nvSpPr>
        <p:spPr>
          <a:xfrm rot="187555">
            <a:off x="4157674" y="3453175"/>
            <a:ext cx="1420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ARP spoofing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721296B-D9E1-4F56-BCE6-3D9E70753960}"/>
              </a:ext>
            </a:extLst>
          </p:cNvPr>
          <p:cNvGrpSpPr/>
          <p:nvPr/>
        </p:nvGrpSpPr>
        <p:grpSpPr>
          <a:xfrm>
            <a:off x="5128270" y="3684128"/>
            <a:ext cx="1359390" cy="862089"/>
            <a:chOff x="4437830" y="2264398"/>
            <a:chExt cx="1957747" cy="1184147"/>
          </a:xfrm>
        </p:grpSpPr>
        <p:pic>
          <p:nvPicPr>
            <p:cNvPr id="49" name="Picture 2" descr="Ettercap - Photos | Facebook">
              <a:extLst>
                <a:ext uri="{FF2B5EF4-FFF2-40B4-BE49-F238E27FC236}">
                  <a16:creationId xmlns:a16="http://schemas.microsoft.com/office/drawing/2014/main" id="{1DFCA8FF-E9A6-48E0-B886-AAD48CA44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5625" b="92500" l="8000" r="98000">
                          <a14:foregroundMark x1="37000" y1="5625" x2="37000" y2="5625"/>
                          <a14:foregroundMark x1="93500" y1="43750" x2="93500" y2="43750"/>
                          <a14:foregroundMark x1="37000" y1="92500" x2="37000" y2="92500"/>
                          <a14:foregroundMark x1="98000" y1="45625" x2="98000" y2="45625"/>
                          <a14:foregroundMark x1="8000" y1="46250" x2="8000" y2="46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830" y="2264398"/>
              <a:ext cx="1378260" cy="110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4382624D-41A2-4104-BD11-D45410A9F9FE}"/>
                </a:ext>
              </a:extLst>
            </p:cNvPr>
            <p:cNvSpPr txBox="1"/>
            <p:nvPr/>
          </p:nvSpPr>
          <p:spPr>
            <a:xfrm>
              <a:off x="5017318" y="3025789"/>
              <a:ext cx="1378259" cy="422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Ettercap</a:t>
              </a:r>
              <a:endParaRPr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59596A6D-C29C-4A05-9615-71827CFA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43" y="320874"/>
            <a:ext cx="7924113" cy="552818"/>
          </a:xfrm>
        </p:spPr>
        <p:txBody>
          <a:bodyPr/>
          <a:lstStyle/>
          <a:p>
            <a:r>
              <a:rPr lang="en-US" altLang="zh-TW" sz="2800" dirty="0"/>
              <a:t>ARP spoofing the victim and default router</a:t>
            </a:r>
            <a:endParaRPr lang="zh-TW" altLang="en-US" sz="2800" dirty="0"/>
          </a:p>
        </p:txBody>
      </p:sp>
      <p:pic>
        <p:nvPicPr>
          <p:cNvPr id="25" name="圖形 24" descr="使用者">
            <a:extLst>
              <a:ext uri="{FF2B5EF4-FFF2-40B4-BE49-F238E27FC236}">
                <a16:creationId xmlns:a16="http://schemas.microsoft.com/office/drawing/2014/main" id="{48116260-8973-40B7-A5DC-D8BFDF93B4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8217" y="3528873"/>
            <a:ext cx="914400" cy="9144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B3049451-9842-491A-8448-8E7AA513C3C1}"/>
              </a:ext>
            </a:extLst>
          </p:cNvPr>
          <p:cNvSpPr txBox="1"/>
          <p:nvPr/>
        </p:nvSpPr>
        <p:spPr>
          <a:xfrm>
            <a:off x="7266621" y="4351333"/>
            <a:ext cx="156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Potential Victim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21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92;p38">
            <a:extLst>
              <a:ext uri="{FF2B5EF4-FFF2-40B4-BE49-F238E27FC236}">
                <a16:creationId xmlns:a16="http://schemas.microsoft.com/office/drawing/2014/main" id="{D37DF67A-5EF6-41C2-BE0E-7FB447E01D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0574" y="1557832"/>
            <a:ext cx="905910" cy="78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9;p38">
            <a:extLst>
              <a:ext uri="{FF2B5EF4-FFF2-40B4-BE49-F238E27FC236}">
                <a16:creationId xmlns:a16="http://schemas.microsoft.com/office/drawing/2014/main" id="{D8307C32-A2E0-4D28-800F-C0FCB30438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17910" y="2746209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Google logo演變史還記得初代有感嘆號嗎？原來係用免費軟件整？ – 手停口停工作室">
            <a:extLst>
              <a:ext uri="{FF2B5EF4-FFF2-40B4-BE49-F238E27FC236}">
                <a16:creationId xmlns:a16="http://schemas.microsoft.com/office/drawing/2014/main" id="{51B431FB-F57C-4601-8E5B-5BB6D2E35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1" b="90706" l="9941" r="89911">
                        <a14:foregroundMark x1="71365" y1="45353" x2="71365" y2="45353"/>
                        <a14:foregroundMark x1="59792" y1="47160" x2="77893" y2="59466"/>
                        <a14:foregroundMark x1="69139" y1="50775" x2="74777" y2="65318"/>
                        <a14:foregroundMark x1="51929" y1="90706" x2="51929" y2="90706"/>
                        <a14:foregroundMark x1="48220" y1="9811" x2="48220" y2="9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80" y="1392197"/>
            <a:ext cx="659057" cy="56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-based automation increases revenue and profitability - Principal  Relocation Company">
            <a:extLst>
              <a:ext uri="{FF2B5EF4-FFF2-40B4-BE49-F238E27FC236}">
                <a16:creationId xmlns:a16="http://schemas.microsoft.com/office/drawing/2014/main" id="{C8E27F53-029F-4C8A-802F-941C4D4DD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01" y="952686"/>
            <a:ext cx="1837613" cy="1219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DED300D-B9A6-4FA4-A330-03E75E3E1DFB}"/>
              </a:ext>
            </a:extLst>
          </p:cNvPr>
          <p:cNvCxnSpPr/>
          <p:nvPr/>
        </p:nvCxnSpPr>
        <p:spPr>
          <a:xfrm flipH="1">
            <a:off x="5187950" y="3613150"/>
            <a:ext cx="1429960" cy="235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8BE816C-6D63-4B21-ACA9-418B1706ADA6}"/>
              </a:ext>
            </a:extLst>
          </p:cNvPr>
          <p:cNvCxnSpPr>
            <a:cxnSpLocks/>
          </p:cNvCxnSpPr>
          <p:nvPr/>
        </p:nvCxnSpPr>
        <p:spPr>
          <a:xfrm flipH="1" flipV="1">
            <a:off x="3717935" y="2341847"/>
            <a:ext cx="352415" cy="782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B265431F-745A-444C-8CD4-8ECB4F301B0B}"/>
              </a:ext>
            </a:extLst>
          </p:cNvPr>
          <p:cNvCxnSpPr>
            <a:cxnSpLocks/>
          </p:cNvCxnSpPr>
          <p:nvPr/>
        </p:nvCxnSpPr>
        <p:spPr>
          <a:xfrm>
            <a:off x="3931243" y="2396579"/>
            <a:ext cx="278213" cy="64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307DABC-0B2D-4160-919B-771A8E3115AD}"/>
              </a:ext>
            </a:extLst>
          </p:cNvPr>
          <p:cNvCxnSpPr>
            <a:cxnSpLocks/>
          </p:cNvCxnSpPr>
          <p:nvPr/>
        </p:nvCxnSpPr>
        <p:spPr>
          <a:xfrm flipV="1">
            <a:off x="5264150" y="3763930"/>
            <a:ext cx="1530350" cy="223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A29E661-F594-4272-8477-C16A61A3DA41}"/>
              </a:ext>
            </a:extLst>
          </p:cNvPr>
          <p:cNvGrpSpPr/>
          <p:nvPr/>
        </p:nvGrpSpPr>
        <p:grpSpPr>
          <a:xfrm>
            <a:off x="1438275" y="3212626"/>
            <a:ext cx="1615503" cy="1102608"/>
            <a:chOff x="4437830" y="2264397"/>
            <a:chExt cx="1615503" cy="1102608"/>
          </a:xfrm>
        </p:grpSpPr>
        <p:pic>
          <p:nvPicPr>
            <p:cNvPr id="2050" name="Picture 2" descr="Ettercap - Photos | Facebook">
              <a:extLst>
                <a:ext uri="{FF2B5EF4-FFF2-40B4-BE49-F238E27FC236}">
                  <a16:creationId xmlns:a16="http://schemas.microsoft.com/office/drawing/2014/main" id="{E1A23737-8C56-4A4B-AAFC-C5A508E9A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625" b="92500" l="8000" r="98000">
                          <a14:foregroundMark x1="37000" y1="5625" x2="37000" y2="5625"/>
                          <a14:foregroundMark x1="93500" y1="43750" x2="93500" y2="43750"/>
                          <a14:foregroundMark x1="37000" y1="92500" x2="37000" y2="92500"/>
                          <a14:foregroundMark x1="98000" y1="45625" x2="98000" y2="45625"/>
                          <a14:foregroundMark x1="8000" y1="46250" x2="8000" y2="46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830" y="2264397"/>
              <a:ext cx="1378260" cy="110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4112297-F657-418A-AF44-F6845722CEF1}"/>
                </a:ext>
              </a:extLst>
            </p:cNvPr>
            <p:cNvSpPr txBox="1"/>
            <p:nvPr/>
          </p:nvSpPr>
          <p:spPr>
            <a:xfrm>
              <a:off x="5017318" y="3025791"/>
              <a:ext cx="1036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Ettercap</a:t>
              </a:r>
              <a:endParaRPr lang="zh-TW" altLang="en-US" dirty="0"/>
            </a:p>
          </p:txBody>
        </p:sp>
      </p:grp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C24C175-F645-4D74-89D9-800E3AD5EFB8}"/>
              </a:ext>
            </a:extLst>
          </p:cNvPr>
          <p:cNvCxnSpPr>
            <a:cxnSpLocks/>
          </p:cNvCxnSpPr>
          <p:nvPr/>
        </p:nvCxnSpPr>
        <p:spPr>
          <a:xfrm flipH="1" flipV="1">
            <a:off x="2223276" y="1760750"/>
            <a:ext cx="1009023" cy="13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3E99059-9EC4-4200-A8E0-A2A202C79A06}"/>
              </a:ext>
            </a:extLst>
          </p:cNvPr>
          <p:cNvCxnSpPr>
            <a:cxnSpLocks/>
          </p:cNvCxnSpPr>
          <p:nvPr/>
        </p:nvCxnSpPr>
        <p:spPr>
          <a:xfrm>
            <a:off x="2336689" y="1557832"/>
            <a:ext cx="1009023" cy="14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C97A73CE-9F68-45C9-A508-7F6492A2E643}"/>
              </a:ext>
            </a:extLst>
          </p:cNvPr>
          <p:cNvGrpSpPr/>
          <p:nvPr/>
        </p:nvGrpSpPr>
        <p:grpSpPr>
          <a:xfrm>
            <a:off x="3232298" y="3263250"/>
            <a:ext cx="1490731" cy="1387025"/>
            <a:chOff x="1795619" y="3249836"/>
            <a:chExt cx="1490731" cy="1387025"/>
          </a:xfrm>
        </p:grpSpPr>
        <p:pic>
          <p:nvPicPr>
            <p:cNvPr id="36" name="Google Shape;378;p38">
              <a:extLst>
                <a:ext uri="{FF2B5EF4-FFF2-40B4-BE49-F238E27FC236}">
                  <a16:creationId xmlns:a16="http://schemas.microsoft.com/office/drawing/2014/main" id="{BE4EA67C-C288-4933-9392-3DF60265A718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069250" y="3249836"/>
              <a:ext cx="1217100" cy="138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Picture 6" descr="Detective Hidden Black Hacker Laptop Logo...-插圖素材[64206168] - PIXTA圖庫">
              <a:extLst>
                <a:ext uri="{FF2B5EF4-FFF2-40B4-BE49-F238E27FC236}">
                  <a16:creationId xmlns:a16="http://schemas.microsoft.com/office/drawing/2014/main" id="{69CCF82E-11F4-4F55-A31A-56F64C6726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8000" y1="26349" x2="49778" y2="33333"/>
                          <a14:foregroundMark x1="47111" y1="31429" x2="47111" y2="31429"/>
                          <a14:foregroundMark x1="44444" y1="36190" x2="44444" y2="36190"/>
                          <a14:foregroundMark x1="44889" y1="36825" x2="44889" y2="36825"/>
                          <a14:foregroundMark x1="53778" y1="38730" x2="53778" y2="38730"/>
                          <a14:foregroundMark x1="53333" y1="35873" x2="53333" y2="35873"/>
                          <a14:foregroundMark x1="53778" y1="37143" x2="54222" y2="38413"/>
                          <a14:foregroundMark x1="53556" y1="40635" x2="46222" y2="44762"/>
                          <a14:foregroundMark x1="52444" y1="45079" x2="52444" y2="45079"/>
                          <a14:foregroundMark x1="46667" y1="72063" x2="46667" y2="72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4" t="18465" r="27630" b="21288"/>
            <a:stretch/>
          </p:blipFill>
          <p:spPr bwMode="auto">
            <a:xfrm>
              <a:off x="1795619" y="3549717"/>
              <a:ext cx="704988" cy="64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00171891-242B-4DA7-A342-FF4DAEA6FF13}"/>
              </a:ext>
            </a:extLst>
          </p:cNvPr>
          <p:cNvSpPr/>
          <p:nvPr/>
        </p:nvSpPr>
        <p:spPr>
          <a:xfrm>
            <a:off x="708980" y="4374775"/>
            <a:ext cx="2587557" cy="550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hlinkClick r:id="rId12"/>
              </a:rPr>
              <a:t>www.google.com</a:t>
            </a:r>
            <a:r>
              <a:rPr lang="en-US" altLang="zh-TW" dirty="0"/>
              <a:t> -&gt; hacker IP</a:t>
            </a:r>
          </a:p>
          <a:p>
            <a:r>
              <a:rPr lang="en-US" altLang="zh-TW" dirty="0"/>
              <a:t>*google.com -&gt; hacker IP</a:t>
            </a:r>
            <a:endParaRPr lang="zh-TW" altLang="en-US" dirty="0"/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EBB9666-6F1C-4002-85BD-611298C76CB8}"/>
              </a:ext>
            </a:extLst>
          </p:cNvPr>
          <p:cNvCxnSpPr>
            <a:cxnSpLocks/>
          </p:cNvCxnSpPr>
          <p:nvPr/>
        </p:nvCxnSpPr>
        <p:spPr>
          <a:xfrm flipH="1">
            <a:off x="4746349" y="3474167"/>
            <a:ext cx="1871561" cy="2991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93A4B56-328F-4B39-807E-2184790CC7F6}"/>
              </a:ext>
            </a:extLst>
          </p:cNvPr>
          <p:cNvSpPr txBox="1"/>
          <p:nvPr/>
        </p:nvSpPr>
        <p:spPr>
          <a:xfrm rot="20903888">
            <a:off x="4890881" y="3317928"/>
            <a:ext cx="1420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DNS Query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922973B-3B3A-4DA7-872E-D6E0D54B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92" y="262746"/>
            <a:ext cx="6014400" cy="622656"/>
          </a:xfrm>
        </p:spPr>
        <p:txBody>
          <a:bodyPr/>
          <a:lstStyle/>
          <a:p>
            <a:r>
              <a:rPr lang="en-US" altLang="zh-TW" dirty="0"/>
              <a:t>Setup Ettercap redirect table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65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92;p38">
            <a:extLst>
              <a:ext uri="{FF2B5EF4-FFF2-40B4-BE49-F238E27FC236}">
                <a16:creationId xmlns:a16="http://schemas.microsoft.com/office/drawing/2014/main" id="{D37DF67A-5EF6-41C2-BE0E-7FB447E01D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0063" y="1890202"/>
            <a:ext cx="905910" cy="78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8;p38">
            <a:extLst>
              <a:ext uri="{FF2B5EF4-FFF2-40B4-BE49-F238E27FC236}">
                <a16:creationId xmlns:a16="http://schemas.microsoft.com/office/drawing/2014/main" id="{FCA90454-41B1-4E69-86E1-F6C8948523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875" y="3050364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9;p38">
            <a:extLst>
              <a:ext uri="{FF2B5EF4-FFF2-40B4-BE49-F238E27FC236}">
                <a16:creationId xmlns:a16="http://schemas.microsoft.com/office/drawing/2014/main" id="{D8307C32-A2E0-4D28-800F-C0FCB30438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34100" y="3092853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6" descr="Detective Hidden Black Hacker Laptop Logo...-插圖素材[64206168] - PIXTA圖庫">
            <a:extLst>
              <a:ext uri="{FF2B5EF4-FFF2-40B4-BE49-F238E27FC236}">
                <a16:creationId xmlns:a16="http://schemas.microsoft.com/office/drawing/2014/main" id="{D59BACB1-B985-4133-B354-829107DCD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000" y1="26349" x2="49778" y2="33333"/>
                        <a14:foregroundMark x1="47111" y1="31429" x2="47111" y2="31429"/>
                        <a14:foregroundMark x1="44444" y1="36190" x2="44444" y2="36190"/>
                        <a14:foregroundMark x1="44889" y1="36825" x2="44889" y2="36825"/>
                        <a14:foregroundMark x1="53778" y1="38730" x2="53778" y2="38730"/>
                        <a14:foregroundMark x1="53333" y1="35873" x2="53333" y2="35873"/>
                        <a14:foregroundMark x1="53778" y1="37143" x2="54222" y2="38413"/>
                        <a14:foregroundMark x1="53556" y1="40635" x2="46222" y2="44762"/>
                        <a14:foregroundMark x1="52444" y1="45079" x2="52444" y2="45079"/>
                        <a14:foregroundMark x1="46667" y1="72063" x2="46667" y2="7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44" t="18465" r="27630" b="21288"/>
          <a:stretch/>
        </p:blipFill>
        <p:spPr bwMode="auto">
          <a:xfrm>
            <a:off x="2707090" y="3915316"/>
            <a:ext cx="704988" cy="64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ustom Google login page - Stack Overflow">
            <a:extLst>
              <a:ext uri="{FF2B5EF4-FFF2-40B4-BE49-F238E27FC236}">
                <a16:creationId xmlns:a16="http://schemas.microsoft.com/office/drawing/2014/main" id="{BC48C573-ABAA-4B71-8914-E374603B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4058"/>
            <a:ext cx="1314351" cy="18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6FCFEB-F60E-4204-A99E-89F41EBBF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8" b="89948" l="7200" r="94467">
                        <a14:foregroundMark x1="46067" y1="12807" x2="46067" y2="12807"/>
                        <a14:foregroundMark x1="42467" y1="16158" x2="42467" y2="16158"/>
                        <a14:foregroundMark x1="46533" y1="22189" x2="46533" y2="22189"/>
                        <a14:foregroundMark x1="54067" y1="24423" x2="54067" y2="24423"/>
                        <a14:foregroundMark x1="50600" y1="32390" x2="50600" y2="32390"/>
                        <a14:foregroundMark x1="50267" y1="32688" x2="53800" y2="33358"/>
                        <a14:foregroundMark x1="9267" y1="38347" x2="9267" y2="38347"/>
                        <a14:foregroundMark x1="7400" y1="62174" x2="7200" y2="64631"/>
                        <a14:foregroundMark x1="90000" y1="54430" x2="90000" y2="54430"/>
                        <a14:foregroundMark x1="90267" y1="56962" x2="90533" y2="57930"/>
                        <a14:foregroundMark x1="73667" y1="24795" x2="74067" y2="26061"/>
                        <a14:foregroundMark x1="91467" y1="48548" x2="91467" y2="48548"/>
                        <a14:foregroundMark x1="21400" y1="46761" x2="21400" y2="46761"/>
                        <a14:foregroundMark x1="94467" y1="48920" x2="94467" y2="48920"/>
                        <a14:foregroundMark x1="94467" y1="37528" x2="94467" y2="37528"/>
                        <a14:foregroundMark x1="91533" y1="45793" x2="91533" y2="45793"/>
                        <a14:foregroundMark x1="76333" y1="47506" x2="76333" y2="47506"/>
                        <a14:foregroundMark x1="48000" y1="44676" x2="48000" y2="44676"/>
                        <a14:foregroundMark x1="27333" y1="46165" x2="27333" y2="46165"/>
                        <a14:foregroundMark x1="52200" y1="25838" x2="52200" y2="258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2375" y="2883363"/>
            <a:ext cx="1627485" cy="1457141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3CC1800-20F3-4A85-861B-6D63649B2043}"/>
              </a:ext>
            </a:extLst>
          </p:cNvPr>
          <p:cNvCxnSpPr/>
          <p:nvPr/>
        </p:nvCxnSpPr>
        <p:spPr>
          <a:xfrm flipH="1">
            <a:off x="4449975" y="3915316"/>
            <a:ext cx="2662100" cy="280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A872D1B-386E-4FFA-9BBE-3A2A7FA6D0AA}"/>
              </a:ext>
            </a:extLst>
          </p:cNvPr>
          <p:cNvCxnSpPr>
            <a:cxnSpLocks/>
          </p:cNvCxnSpPr>
          <p:nvPr/>
        </p:nvCxnSpPr>
        <p:spPr>
          <a:xfrm flipH="1" flipV="1">
            <a:off x="2532024" y="2498490"/>
            <a:ext cx="880054" cy="729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0C21A95-FE55-4C4A-9C96-F4F854CCB428}"/>
              </a:ext>
            </a:extLst>
          </p:cNvPr>
          <p:cNvCxnSpPr>
            <a:cxnSpLocks/>
          </p:cNvCxnSpPr>
          <p:nvPr/>
        </p:nvCxnSpPr>
        <p:spPr>
          <a:xfrm>
            <a:off x="2393812" y="2623789"/>
            <a:ext cx="839063" cy="6765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684BF05-D8B6-49BD-B560-F17EF3D5D12F}"/>
              </a:ext>
            </a:extLst>
          </p:cNvPr>
          <p:cNvCxnSpPr>
            <a:cxnSpLocks/>
          </p:cNvCxnSpPr>
          <p:nvPr/>
        </p:nvCxnSpPr>
        <p:spPr>
          <a:xfrm flipV="1">
            <a:off x="4465483" y="4037706"/>
            <a:ext cx="2768617" cy="3027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標題 3">
            <a:extLst>
              <a:ext uri="{FF2B5EF4-FFF2-40B4-BE49-F238E27FC236}">
                <a16:creationId xmlns:a16="http://schemas.microsoft.com/office/drawing/2014/main" id="{D143BDB9-4040-4189-B8E1-A9794D82E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50" y="205975"/>
            <a:ext cx="7753386" cy="857400"/>
          </a:xfrm>
        </p:spPr>
        <p:txBody>
          <a:bodyPr/>
          <a:lstStyle/>
          <a:p>
            <a:r>
              <a:rPr lang="en-US" altLang="zh-TW" dirty="0"/>
              <a:t>Lure victim to fake google login page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988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92;p38">
            <a:extLst>
              <a:ext uri="{FF2B5EF4-FFF2-40B4-BE49-F238E27FC236}">
                <a16:creationId xmlns:a16="http://schemas.microsoft.com/office/drawing/2014/main" id="{D37DF67A-5EF6-41C2-BE0E-7FB447E01D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23440" y="1603766"/>
            <a:ext cx="905910" cy="78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378;p38">
            <a:extLst>
              <a:ext uri="{FF2B5EF4-FFF2-40B4-BE49-F238E27FC236}">
                <a16:creationId xmlns:a16="http://schemas.microsoft.com/office/drawing/2014/main" id="{FCA90454-41B1-4E69-86E1-F6C8948523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19" y="2998325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9;p38">
            <a:extLst>
              <a:ext uri="{FF2B5EF4-FFF2-40B4-BE49-F238E27FC236}">
                <a16:creationId xmlns:a16="http://schemas.microsoft.com/office/drawing/2014/main" id="{D8307C32-A2E0-4D28-800F-C0FCB30438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86844" y="3040814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6" descr="Detective Hidden Black Hacker Laptop Logo...-插圖素材[64206168] - PIXTA圖庫">
            <a:extLst>
              <a:ext uri="{FF2B5EF4-FFF2-40B4-BE49-F238E27FC236}">
                <a16:creationId xmlns:a16="http://schemas.microsoft.com/office/drawing/2014/main" id="{D59BACB1-B985-4133-B354-829107DCD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000" y1="26349" x2="49778" y2="33333"/>
                        <a14:foregroundMark x1="47111" y1="31429" x2="47111" y2="31429"/>
                        <a14:foregroundMark x1="44444" y1="36190" x2="44444" y2="36190"/>
                        <a14:foregroundMark x1="44889" y1="36825" x2="44889" y2="36825"/>
                        <a14:foregroundMark x1="53778" y1="38730" x2="53778" y2="38730"/>
                        <a14:foregroundMark x1="53333" y1="35873" x2="53333" y2="35873"/>
                        <a14:foregroundMark x1="53778" y1="37143" x2="54222" y2="38413"/>
                        <a14:foregroundMark x1="53556" y1="40635" x2="46222" y2="44762"/>
                        <a14:foregroundMark x1="52444" y1="45079" x2="52444" y2="45079"/>
                        <a14:foregroundMark x1="46667" y1="72063" x2="46667" y2="72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44" t="18465" r="27630" b="21288"/>
          <a:stretch/>
        </p:blipFill>
        <p:spPr bwMode="auto">
          <a:xfrm>
            <a:off x="2959834" y="3863277"/>
            <a:ext cx="704988" cy="64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ustom Google login page - Stack Overflow">
            <a:extLst>
              <a:ext uri="{FF2B5EF4-FFF2-40B4-BE49-F238E27FC236}">
                <a16:creationId xmlns:a16="http://schemas.microsoft.com/office/drawing/2014/main" id="{BC48C573-ABAA-4B71-8914-E374603B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44" y="1702019"/>
            <a:ext cx="1314351" cy="184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F6FCFEB-F60E-4204-A99E-89F41EBBF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78" b="89948" l="7200" r="94467">
                        <a14:foregroundMark x1="46067" y1="12807" x2="46067" y2="12807"/>
                        <a14:foregroundMark x1="42467" y1="16158" x2="42467" y2="16158"/>
                        <a14:foregroundMark x1="46533" y1="22189" x2="46533" y2="22189"/>
                        <a14:foregroundMark x1="54067" y1="24423" x2="54067" y2="24423"/>
                        <a14:foregroundMark x1="50600" y1="32390" x2="50600" y2="32390"/>
                        <a14:foregroundMark x1="50267" y1="32688" x2="53800" y2="33358"/>
                        <a14:foregroundMark x1="9267" y1="38347" x2="9267" y2="38347"/>
                        <a14:foregroundMark x1="7400" y1="62174" x2="7200" y2="64631"/>
                        <a14:foregroundMark x1="90000" y1="54430" x2="90000" y2="54430"/>
                        <a14:foregroundMark x1="90267" y1="56962" x2="90533" y2="57930"/>
                        <a14:foregroundMark x1="73667" y1="24795" x2="74067" y2="26061"/>
                        <a14:foregroundMark x1="91467" y1="48548" x2="91467" y2="48548"/>
                        <a14:foregroundMark x1="21400" y1="46761" x2="21400" y2="46761"/>
                        <a14:foregroundMark x1="94467" y1="48920" x2="94467" y2="48920"/>
                        <a14:foregroundMark x1="94467" y1="37528" x2="94467" y2="37528"/>
                        <a14:foregroundMark x1="91533" y1="45793" x2="91533" y2="45793"/>
                        <a14:foregroundMark x1="76333" y1="47506" x2="76333" y2="47506"/>
                        <a14:foregroundMark x1="48000" y1="44676" x2="48000" y2="44676"/>
                        <a14:foregroundMark x1="27333" y1="46165" x2="27333" y2="46165"/>
                        <a14:foregroundMark x1="52200" y1="25838" x2="52200" y2="258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5119" y="2831324"/>
            <a:ext cx="1627485" cy="1457141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43CC1800-20F3-4A85-861B-6D63649B2043}"/>
              </a:ext>
            </a:extLst>
          </p:cNvPr>
          <p:cNvCxnSpPr/>
          <p:nvPr/>
        </p:nvCxnSpPr>
        <p:spPr>
          <a:xfrm flipH="1">
            <a:off x="4702719" y="3863277"/>
            <a:ext cx="2662100" cy="280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A872D1B-386E-4FFA-9BBE-3A2A7FA6D0AA}"/>
              </a:ext>
            </a:extLst>
          </p:cNvPr>
          <p:cNvCxnSpPr>
            <a:cxnSpLocks/>
          </p:cNvCxnSpPr>
          <p:nvPr/>
        </p:nvCxnSpPr>
        <p:spPr>
          <a:xfrm flipH="1" flipV="1">
            <a:off x="3252684" y="2339641"/>
            <a:ext cx="412138" cy="835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0C21A95-FE55-4C4A-9C96-F4F854CCB428}"/>
              </a:ext>
            </a:extLst>
          </p:cNvPr>
          <p:cNvCxnSpPr>
            <a:cxnSpLocks/>
          </p:cNvCxnSpPr>
          <p:nvPr/>
        </p:nvCxnSpPr>
        <p:spPr>
          <a:xfrm>
            <a:off x="3078401" y="2399173"/>
            <a:ext cx="407218" cy="849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684BF05-D8B6-49BD-B560-F17EF3D5D12F}"/>
              </a:ext>
            </a:extLst>
          </p:cNvPr>
          <p:cNvCxnSpPr>
            <a:cxnSpLocks/>
          </p:cNvCxnSpPr>
          <p:nvPr/>
        </p:nvCxnSpPr>
        <p:spPr>
          <a:xfrm flipV="1">
            <a:off x="4718227" y="3983665"/>
            <a:ext cx="2768617" cy="304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圖片 3">
            <a:extLst>
              <a:ext uri="{FF2B5EF4-FFF2-40B4-BE49-F238E27FC236}">
                <a16:creationId xmlns:a16="http://schemas.microsoft.com/office/drawing/2014/main" id="{86D27510-D7F9-4457-B0C0-CA3F2541E7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996" y="4506751"/>
            <a:ext cx="5786773" cy="52008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9643C00-A8D5-4C22-88A1-782C2296540C}"/>
              </a:ext>
            </a:extLst>
          </p:cNvPr>
          <p:cNvSpPr txBox="1"/>
          <p:nvPr/>
        </p:nvSpPr>
        <p:spPr>
          <a:xfrm>
            <a:off x="246996" y="4136065"/>
            <a:ext cx="2224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Logging credential data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212DEF-5A49-42A8-AD4F-06CDAB76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Harvest credential data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18007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Background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6B7F1068-A1ED-4A33-8496-676069D0B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949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799" y="1032750"/>
            <a:ext cx="4524617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Social</a:t>
            </a:r>
            <a:br>
              <a:rPr lang="en" sz="6000" dirty="0"/>
            </a:br>
            <a:r>
              <a:rPr lang="en" sz="6000" dirty="0"/>
              <a:t>Engineering</a:t>
            </a:r>
            <a:endParaRPr sz="60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799" y="3013350"/>
            <a:ext cx="4030819" cy="12654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The psychological manipulation of people into performing actions or divulging confidential information. 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2" descr="6 sure signs someone is phishing you—besides email - Malwarebytes Labs |  Malwarebytes Labs">
            <a:extLst>
              <a:ext uri="{FF2B5EF4-FFF2-40B4-BE49-F238E27FC236}">
                <a16:creationId xmlns:a16="http://schemas.microsoft.com/office/drawing/2014/main" id="{6F91B939-BBA1-45D2-BB64-911DB8D3C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625" y="1043354"/>
            <a:ext cx="4319533" cy="32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34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52D0DF0-9903-4CF1-8BE9-AD22A77E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Social Engineering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A7BE61-6793-4378-A40F-828E17785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344" y="1260123"/>
            <a:ext cx="5359963" cy="32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29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799" y="1032750"/>
            <a:ext cx="3466023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DNS</a:t>
            </a:r>
            <a:br>
              <a:rPr lang="en" sz="6000" dirty="0"/>
            </a:br>
            <a:r>
              <a:rPr lang="en" sz="6000" dirty="0"/>
              <a:t>Spoofing</a:t>
            </a:r>
            <a:endParaRPr sz="6000" dirty="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799" y="2921200"/>
            <a:ext cx="3886200" cy="13885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a form of computer security hacking in which corrupt DNS data is introduced into the DNS resolver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42622BA-DD01-4112-B3FA-D69BFED7DD08}"/>
              </a:ext>
            </a:extLst>
          </p:cNvPr>
          <p:cNvGrpSpPr/>
          <p:nvPr/>
        </p:nvGrpSpPr>
        <p:grpSpPr>
          <a:xfrm>
            <a:off x="4669722" y="1566924"/>
            <a:ext cx="1898602" cy="2048540"/>
            <a:chOff x="5067590" y="1651590"/>
            <a:chExt cx="1898602" cy="2048540"/>
          </a:xfrm>
        </p:grpSpPr>
        <p:pic>
          <p:nvPicPr>
            <p:cNvPr id="2050" name="Picture 2" descr="Among Us Red - 飾件（由eduardosil05建立） | 社群| Gran Turismo Sport">
              <a:extLst>
                <a:ext uri="{FF2B5EF4-FFF2-40B4-BE49-F238E27FC236}">
                  <a16:creationId xmlns:a16="http://schemas.microsoft.com/office/drawing/2014/main" id="{5440BA21-0B70-4092-9665-090EE13111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3" r="14656"/>
            <a:stretch/>
          </p:blipFill>
          <p:spPr bwMode="auto">
            <a:xfrm>
              <a:off x="5067590" y="1651590"/>
              <a:ext cx="1898602" cy="2048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E890DC40-FF6D-4E21-9D92-04EF7E23ACE1}"/>
                </a:ext>
              </a:extLst>
            </p:cNvPr>
            <p:cNvSpPr txBox="1"/>
            <p:nvPr/>
          </p:nvSpPr>
          <p:spPr>
            <a:xfrm>
              <a:off x="5881619" y="2571750"/>
              <a:ext cx="941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b="1" dirty="0">
                  <a:solidFill>
                    <a:schemeClr val="lt1"/>
                  </a:solidFill>
                  <a:latin typeface="In your face, Joffrey! " panose="02000603000000000000" pitchFamily="2" charset="0"/>
                  <a:cs typeface="Lexend Deca"/>
                  <a:sym typeface="Lexend Deca"/>
                </a:rPr>
                <a:t>DNS</a:t>
              </a:r>
              <a:endParaRPr lang="zh-TW" altLang="en-US" sz="2400" b="1" dirty="0">
                <a:solidFill>
                  <a:schemeClr val="lt1"/>
                </a:solidFill>
                <a:latin typeface="In your face, Joffrey! " panose="02000603000000000000" pitchFamily="2" charset="0"/>
                <a:cs typeface="Lexend Deca"/>
                <a:sym typeface="Lexend Deca"/>
              </a:endParaRPr>
            </a:p>
          </p:txBody>
        </p:sp>
      </p:grpSp>
      <p:pic>
        <p:nvPicPr>
          <p:cNvPr id="1026" name="Picture 2" descr="Among Us Character Wallpaper - NawPic">
            <a:extLst>
              <a:ext uri="{FF2B5EF4-FFF2-40B4-BE49-F238E27FC236}">
                <a16:creationId xmlns:a16="http://schemas.microsoft.com/office/drawing/2014/main" id="{FB799BE7-4C0E-449B-95F4-5E4BCD92A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070" y="1604800"/>
            <a:ext cx="1680452" cy="213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A683CAF-384D-4A24-8701-6FDE7436DB72}"/>
              </a:ext>
            </a:extLst>
          </p:cNvPr>
          <p:cNvSpPr txBox="1"/>
          <p:nvPr/>
        </p:nvSpPr>
        <p:spPr>
          <a:xfrm>
            <a:off x="6568324" y="893287"/>
            <a:ext cx="1680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In your face, Joffrey! " panose="02000603000000000000" pitchFamily="2" charset="0"/>
              </a:rPr>
              <a:t>sus</a:t>
            </a:r>
            <a:endParaRPr lang="zh-TW" altLang="en-US" sz="2800" b="1" dirty="0">
              <a:solidFill>
                <a:schemeClr val="bg1"/>
              </a:solidFill>
              <a:latin typeface="In your face, Joffrey! " panose="02000603000000000000" pitchFamily="2" charset="0"/>
            </a:endParaRPr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74511BD7-3BB7-4D7C-8F41-A985F6335D59}"/>
              </a:ext>
            </a:extLst>
          </p:cNvPr>
          <p:cNvSpPr/>
          <p:nvPr/>
        </p:nvSpPr>
        <p:spPr>
          <a:xfrm rot="12003175">
            <a:off x="6822941" y="1105891"/>
            <a:ext cx="711976" cy="621233"/>
          </a:xfrm>
          <a:prstGeom prst="arc">
            <a:avLst>
              <a:gd name="adj1" fmla="val 14182836"/>
              <a:gd name="adj2" fmla="val 20879868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222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52D0DF0-9903-4CF1-8BE9-AD22A77E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DNS Spoofing</a:t>
            </a:r>
            <a:endParaRPr lang="zh-TW" altLang="en-US" dirty="0"/>
          </a:p>
        </p:txBody>
      </p:sp>
      <p:pic>
        <p:nvPicPr>
          <p:cNvPr id="4" name="Picture 2" descr="dns spoofing">
            <a:extLst>
              <a:ext uri="{FF2B5EF4-FFF2-40B4-BE49-F238E27FC236}">
                <a16:creationId xmlns:a16="http://schemas.microsoft.com/office/drawing/2014/main" id="{17B07EA0-C259-45D4-ACCE-299926DDA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79"/>
          <a:stretch/>
        </p:blipFill>
        <p:spPr bwMode="auto">
          <a:xfrm>
            <a:off x="580550" y="948837"/>
            <a:ext cx="7894354" cy="398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64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2D7AF4-5F88-425E-A93E-15C8F4C82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9" y="205975"/>
            <a:ext cx="7712845" cy="857400"/>
          </a:xfrm>
        </p:spPr>
        <p:txBody>
          <a:bodyPr/>
          <a:lstStyle/>
          <a:p>
            <a:r>
              <a:rPr lang="en-US" altLang="zh-TW" dirty="0"/>
              <a:t>DNS Spoofing variant – DNS Hijacking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D2C414-EFE7-4272-ABC9-8B7D6F0BA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圖形 5" descr="Cmd (終端) 外框">
            <a:extLst>
              <a:ext uri="{FF2B5EF4-FFF2-40B4-BE49-F238E27FC236}">
                <a16:creationId xmlns:a16="http://schemas.microsoft.com/office/drawing/2014/main" id="{F41D7436-712B-4FDF-8709-1FE94A527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2676" y="1809750"/>
            <a:ext cx="914400" cy="914400"/>
          </a:xfrm>
          <a:prstGeom prst="rect">
            <a:avLst/>
          </a:prstGeom>
        </p:spPr>
      </p:pic>
      <p:pic>
        <p:nvPicPr>
          <p:cNvPr id="8" name="圖形 7" descr="筆記型電腦 以實心填滿">
            <a:extLst>
              <a:ext uri="{FF2B5EF4-FFF2-40B4-BE49-F238E27FC236}">
                <a16:creationId xmlns:a16="http://schemas.microsoft.com/office/drawing/2014/main" id="{227AC7B5-DDB4-46D0-9CEF-90611F0FD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6613" y="2794895"/>
            <a:ext cx="914400" cy="914400"/>
          </a:xfrm>
          <a:prstGeom prst="rect">
            <a:avLst/>
          </a:prstGeom>
        </p:spPr>
      </p:pic>
      <p:pic>
        <p:nvPicPr>
          <p:cNvPr id="12" name="圖形 11" descr="螢幕 以實心填滿">
            <a:extLst>
              <a:ext uri="{FF2B5EF4-FFF2-40B4-BE49-F238E27FC236}">
                <a16:creationId xmlns:a16="http://schemas.microsoft.com/office/drawing/2014/main" id="{965C08CC-B119-448D-9570-1666B3B308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9852" y="1880495"/>
            <a:ext cx="914400" cy="914400"/>
          </a:xfrm>
          <a:prstGeom prst="rect">
            <a:avLst/>
          </a:prstGeom>
        </p:spPr>
      </p:pic>
      <p:pic>
        <p:nvPicPr>
          <p:cNvPr id="16" name="圖形 15" descr="偵探男性 以實心填滿">
            <a:extLst>
              <a:ext uri="{FF2B5EF4-FFF2-40B4-BE49-F238E27FC236}">
                <a16:creationId xmlns:a16="http://schemas.microsoft.com/office/drawing/2014/main" id="{F18F1769-C3A4-4C5E-B55A-B74835B271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6613" y="3543000"/>
            <a:ext cx="914400" cy="914400"/>
          </a:xfrm>
          <a:prstGeom prst="rect">
            <a:avLst/>
          </a:prstGeom>
        </p:spPr>
      </p:pic>
      <p:pic>
        <p:nvPicPr>
          <p:cNvPr id="19" name="圖形 18" descr="Cmd (終端) 外框">
            <a:extLst>
              <a:ext uri="{FF2B5EF4-FFF2-40B4-BE49-F238E27FC236}">
                <a16:creationId xmlns:a16="http://schemas.microsoft.com/office/drawing/2014/main" id="{98E9B191-BEA2-42CB-9C36-9573CEFB1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32676" y="3013325"/>
            <a:ext cx="914400" cy="914400"/>
          </a:xfrm>
          <a:prstGeom prst="rect">
            <a:avLst/>
          </a:prstGeom>
        </p:spPr>
      </p:pic>
      <p:pic>
        <p:nvPicPr>
          <p:cNvPr id="21" name="圖形 20" descr="伺服器 以實心填滿">
            <a:extLst>
              <a:ext uri="{FF2B5EF4-FFF2-40B4-BE49-F238E27FC236}">
                <a16:creationId xmlns:a16="http://schemas.microsoft.com/office/drawing/2014/main" id="{BEA2FB5E-3139-4EC7-A87C-5516CB05AF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88201" y="1831593"/>
            <a:ext cx="914400" cy="914400"/>
          </a:xfrm>
          <a:prstGeom prst="rect">
            <a:avLst/>
          </a:prstGeom>
        </p:spPr>
      </p:pic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92C7EBC-E903-4549-A398-392B538E0CF1}"/>
              </a:ext>
            </a:extLst>
          </p:cNvPr>
          <p:cNvCxnSpPr/>
          <p:nvPr/>
        </p:nvCxnSpPr>
        <p:spPr>
          <a:xfrm>
            <a:off x="2317411" y="2288793"/>
            <a:ext cx="1170790" cy="0"/>
          </a:xfrm>
          <a:prstGeom prst="straightConnector1">
            <a:avLst/>
          </a:prstGeom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B9DDCDB-E37C-44BA-B1D8-C04DCAE670A4}"/>
              </a:ext>
            </a:extLst>
          </p:cNvPr>
          <p:cNvCxnSpPr/>
          <p:nvPr/>
        </p:nvCxnSpPr>
        <p:spPr>
          <a:xfrm>
            <a:off x="2142907" y="2745993"/>
            <a:ext cx="1165685" cy="7970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26DA42F-B6D7-4F85-96CC-D1B6F0F444EA}"/>
              </a:ext>
            </a:extLst>
          </p:cNvPr>
          <p:cNvCxnSpPr>
            <a:cxnSpLocks/>
          </p:cNvCxnSpPr>
          <p:nvPr/>
        </p:nvCxnSpPr>
        <p:spPr>
          <a:xfrm>
            <a:off x="4572000" y="3543000"/>
            <a:ext cx="18135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形 28" descr="伺服器 以實心填滿">
            <a:extLst>
              <a:ext uri="{FF2B5EF4-FFF2-40B4-BE49-F238E27FC236}">
                <a16:creationId xmlns:a16="http://schemas.microsoft.com/office/drawing/2014/main" id="{27861053-2C0A-4F1B-9757-E4A8197D91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1401" y="1831593"/>
            <a:ext cx="914400" cy="914400"/>
          </a:xfrm>
          <a:prstGeom prst="rect">
            <a:avLst/>
          </a:prstGeom>
        </p:spPr>
      </p:pic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89717E0-1F83-4A39-B7D5-9623F1292416}"/>
              </a:ext>
            </a:extLst>
          </p:cNvPr>
          <p:cNvCxnSpPr>
            <a:cxnSpLocks/>
          </p:cNvCxnSpPr>
          <p:nvPr/>
        </p:nvCxnSpPr>
        <p:spPr>
          <a:xfrm>
            <a:off x="5655801" y="2288793"/>
            <a:ext cx="729793" cy="0"/>
          </a:xfrm>
          <a:prstGeom prst="straightConnector1">
            <a:avLst/>
          </a:prstGeom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11F6D64-6785-45C4-801C-44EF80D368EB}"/>
              </a:ext>
            </a:extLst>
          </p:cNvPr>
          <p:cNvCxnSpPr>
            <a:cxnSpLocks/>
            <a:stCxn id="21" idx="3"/>
            <a:endCxn id="29" idx="1"/>
          </p:cNvCxnSpPr>
          <p:nvPr/>
        </p:nvCxnSpPr>
        <p:spPr>
          <a:xfrm>
            <a:off x="4402601" y="2288793"/>
            <a:ext cx="338800" cy="0"/>
          </a:xfrm>
          <a:prstGeom prst="straightConnector1">
            <a:avLst/>
          </a:prstGeom>
          <a:ln w="381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乘號 39">
            <a:extLst>
              <a:ext uri="{FF2B5EF4-FFF2-40B4-BE49-F238E27FC236}">
                <a16:creationId xmlns:a16="http://schemas.microsoft.com/office/drawing/2014/main" id="{3DC37CB6-5AF0-44E5-835A-B5A7D6CE5450}"/>
              </a:ext>
            </a:extLst>
          </p:cNvPr>
          <p:cNvSpPr/>
          <p:nvPr/>
        </p:nvSpPr>
        <p:spPr>
          <a:xfrm>
            <a:off x="2614840" y="1928873"/>
            <a:ext cx="287136" cy="7579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乘號 40">
            <a:extLst>
              <a:ext uri="{FF2B5EF4-FFF2-40B4-BE49-F238E27FC236}">
                <a16:creationId xmlns:a16="http://schemas.microsoft.com/office/drawing/2014/main" id="{AFD85A4F-D1C9-42FF-ADB1-380402BAEB93}"/>
              </a:ext>
            </a:extLst>
          </p:cNvPr>
          <p:cNvSpPr/>
          <p:nvPr/>
        </p:nvSpPr>
        <p:spPr>
          <a:xfrm>
            <a:off x="5881400" y="1887950"/>
            <a:ext cx="287136" cy="75799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75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F5763ABD-2234-4192-BFBC-503651F2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Index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F04E057-2666-4EAD-B8BC-5FF1BA589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218735"/>
            <a:ext cx="6014400" cy="3161700"/>
          </a:xfrm>
        </p:spPr>
        <p:txBody>
          <a:bodyPr/>
          <a:lstStyle/>
          <a:p>
            <a:r>
              <a:rPr lang="en-US" altLang="zh-TW" sz="2000" dirty="0"/>
              <a:t>Introduction</a:t>
            </a:r>
          </a:p>
          <a:p>
            <a:r>
              <a:rPr lang="en-US" altLang="zh-TW" sz="2000" dirty="0"/>
              <a:t>Workflow</a:t>
            </a:r>
          </a:p>
          <a:p>
            <a:r>
              <a:rPr lang="en-US" altLang="zh-TW" sz="2000" dirty="0"/>
              <a:t>Background</a:t>
            </a:r>
          </a:p>
          <a:p>
            <a:r>
              <a:rPr lang="en-US" altLang="zh-TW" sz="2000" dirty="0"/>
              <a:t>Nmap</a:t>
            </a:r>
          </a:p>
          <a:p>
            <a:r>
              <a:rPr lang="en-US" altLang="zh-TW" sz="2000" dirty="0"/>
              <a:t>Ettercap</a:t>
            </a:r>
          </a:p>
          <a:p>
            <a:r>
              <a:rPr lang="en-US" altLang="zh-TW" sz="2000" dirty="0"/>
              <a:t>Social Engineering Toolkit</a:t>
            </a:r>
          </a:p>
          <a:p>
            <a:r>
              <a:rPr lang="en-US" altLang="zh-TW" sz="2000" dirty="0"/>
              <a:t>Demo</a:t>
            </a:r>
          </a:p>
          <a:p>
            <a:r>
              <a:rPr lang="en-US" altLang="zh-TW" sz="2000" dirty="0"/>
              <a:t>Conclusion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48230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Nmap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6B7F1068-A1ED-4A33-8496-676069D0B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2193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Nmap</a:t>
            </a:r>
            <a:endParaRPr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49" y="2018285"/>
            <a:ext cx="3785887" cy="23723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Nmap is used to discover hosts and services on a computer network by sending packets and analyzing the responses.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/>
          <a:srcRect l="12918" r="17032"/>
          <a:stretch/>
        </p:blipFill>
        <p:spPr>
          <a:xfrm>
            <a:off x="5076000" y="1328817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789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Pre-setup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$ifconfig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/>
              <a:t>self</a:t>
            </a:r>
            <a:r>
              <a:rPr lang="zh-TW" altLang="en-US" dirty="0"/>
              <a:t> </a:t>
            </a: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address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4D28EE5-8761-44E4-9FF4-4D978D2F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28" b="41917"/>
          <a:stretch/>
        </p:blipFill>
        <p:spPr>
          <a:xfrm>
            <a:off x="1287219" y="1933501"/>
            <a:ext cx="5546350" cy="277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26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Pre-setup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</a:t>
            </a:r>
            <a:r>
              <a:rPr lang="en-US" altLang="zh-TW" dirty="0" err="1"/>
              <a:t>ipcalc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55C0CCCF-8D46-450B-9597-3FDF8EB4A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11" b="14504"/>
          <a:stretch/>
        </p:blipFill>
        <p:spPr>
          <a:xfrm>
            <a:off x="1070834" y="2094045"/>
            <a:ext cx="6535734" cy="204518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E0C000F-31CB-4D77-866F-E13AF1840637}"/>
              </a:ext>
            </a:extLst>
          </p:cNvPr>
          <p:cNvSpPr/>
          <p:nvPr/>
        </p:nvSpPr>
        <p:spPr>
          <a:xfrm>
            <a:off x="1012122" y="3182950"/>
            <a:ext cx="2170828" cy="19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1158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Finding potential target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</a:t>
            </a:r>
            <a:r>
              <a:rPr lang="en-US" altLang="zh-TW" dirty="0" err="1"/>
              <a:t>nmap</a:t>
            </a:r>
            <a:r>
              <a:rPr lang="en-US" altLang="zh-TW" dirty="0"/>
              <a:t> –</a:t>
            </a:r>
            <a:r>
              <a:rPr lang="en-US" altLang="zh-TW" dirty="0" err="1"/>
              <a:t>sP</a:t>
            </a:r>
            <a:r>
              <a:rPr lang="en-US" altLang="zh-TW" dirty="0"/>
              <a:t> 10.0.2.0/24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764C0CB-89CC-4094-A507-A8890764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773" y="2070100"/>
            <a:ext cx="5163271" cy="286742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E0C000F-31CB-4D77-866F-E13AF1840637}"/>
              </a:ext>
            </a:extLst>
          </p:cNvPr>
          <p:cNvSpPr/>
          <p:nvPr/>
        </p:nvSpPr>
        <p:spPr>
          <a:xfrm>
            <a:off x="1494773" y="3734381"/>
            <a:ext cx="4996768" cy="376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400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Finding default router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$route -n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7" name="圖片 6" descr="一張含有 文字, 裝置, 儀錶 的圖片&#10;&#10;自動產生的描述">
            <a:extLst>
              <a:ext uri="{FF2B5EF4-FFF2-40B4-BE49-F238E27FC236}">
                <a16:creationId xmlns:a16="http://schemas.microsoft.com/office/drawing/2014/main" id="{01CBBC7D-7715-4A34-BAF3-0106C546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2149957"/>
            <a:ext cx="8169982" cy="14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55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Ettercap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6B7F1068-A1ED-4A33-8496-676069D0B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7936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Ettercap</a:t>
            </a:r>
            <a:endParaRPr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49" y="2018286"/>
            <a:ext cx="4154483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Ettercap is a comprehensive suite for man in the middle attacks. It contain varies of attack vector and lots of plugin module.</a:t>
            </a: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/>
          <a:srcRect t="9706" b="9706"/>
          <a:stretch/>
        </p:blipFill>
        <p:spPr>
          <a:xfrm>
            <a:off x="5006208" y="1328817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4098" name="Picture 2" descr="Ettercap - Monsters - D&amp;D Beyond">
            <a:extLst>
              <a:ext uri="{FF2B5EF4-FFF2-40B4-BE49-F238E27FC236}">
                <a16:creationId xmlns:a16="http://schemas.microsoft.com/office/drawing/2014/main" id="{71E6A811-89D0-42D4-989E-996F9E58F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00" b="92400" l="9763" r="93668">
                        <a14:foregroundMark x1="42084" y1="6400" x2="42084" y2="6400"/>
                        <a14:foregroundMark x1="93931" y1="88900" x2="93931" y2="88900"/>
                        <a14:foregroundMark x1="81266" y1="92400" x2="81266" y2="92400"/>
                        <a14:foregroundMark x1="46834" y1="3100" x2="46834" y2="3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181" y="55842"/>
            <a:ext cx="1812103" cy="239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410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Pre-setup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$nano /</a:t>
            </a:r>
            <a:r>
              <a:rPr lang="en-US" altLang="zh-TW" dirty="0" err="1"/>
              <a:t>etc</a:t>
            </a:r>
            <a:r>
              <a:rPr lang="en-US" altLang="zh-TW" dirty="0"/>
              <a:t>/Ettercap/</a:t>
            </a:r>
            <a:r>
              <a:rPr lang="en-US" altLang="zh-TW" dirty="0" err="1"/>
              <a:t>etter.conf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FCD5724-6746-446F-B002-9CA9C979E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8" y="2250647"/>
            <a:ext cx="8480584" cy="131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88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Ettercap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233888"/>
            <a:ext cx="6014400" cy="3161700"/>
          </a:xfrm>
        </p:spPr>
        <p:txBody>
          <a:bodyPr/>
          <a:lstStyle/>
          <a:p>
            <a:r>
              <a:rPr lang="en-US" altLang="zh-TW" dirty="0"/>
              <a:t>$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ettercap</a:t>
            </a:r>
            <a:r>
              <a:rPr lang="en-US" altLang="zh-TW" dirty="0"/>
              <a:t> -G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1E62506-D858-4FD4-ABB1-6FDF4D825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744004"/>
            <a:ext cx="5331443" cy="31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4161F3C0-5D48-4499-8B76-87A7B58AB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BFE7-5B9D-45C5-9783-116BFCF5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Setup target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D46976-40C1-47FB-B262-18AA14BA5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F449F3-53E3-4CF2-9229-B3628B2E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548F6B8-3712-4443-A866-D8D70F36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8" y="1766587"/>
            <a:ext cx="2409825" cy="23336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9B013C1-913C-46B7-81A5-2DC66AFC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23" y="1647524"/>
            <a:ext cx="252412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02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BFE7-5B9D-45C5-9783-116BFCF5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Setup target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D46976-40C1-47FB-B262-18AA14BA5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F449F3-53E3-4CF2-9229-B3628B2E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6D901A8-6DAA-438C-8024-C2DCF811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05" y="1176854"/>
            <a:ext cx="6064988" cy="36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5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BFE7-5B9D-45C5-9783-116BFCF5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Setup target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D46976-40C1-47FB-B262-18AA14BA5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F449F3-53E3-4CF2-9229-B3628B2E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32509E2-D53F-460F-AF6F-20CA2A9E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352550"/>
            <a:ext cx="5546983" cy="332544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AF5FD50-13D2-421D-99FB-4DB4200D71F1}"/>
              </a:ext>
            </a:extLst>
          </p:cNvPr>
          <p:cNvSpPr/>
          <p:nvPr/>
        </p:nvSpPr>
        <p:spPr>
          <a:xfrm>
            <a:off x="4563924" y="2381693"/>
            <a:ext cx="1509823" cy="262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159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BFE7-5B9D-45C5-9783-116BFCF5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Setup target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D46976-40C1-47FB-B262-18AA14BA5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F449F3-53E3-4CF2-9229-B3628B2E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303483-90F1-45D6-BD26-2EE5F72A3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02" y="1214485"/>
            <a:ext cx="5947144" cy="35353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2EDB14A-16B9-4799-9D2D-A768EB37CD4B}"/>
              </a:ext>
            </a:extLst>
          </p:cNvPr>
          <p:cNvSpPr/>
          <p:nvPr/>
        </p:nvSpPr>
        <p:spPr>
          <a:xfrm>
            <a:off x="4671238" y="1899684"/>
            <a:ext cx="1509823" cy="262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CE4A91-0F63-404D-9443-4729BBD41534}"/>
              </a:ext>
            </a:extLst>
          </p:cNvPr>
          <p:cNvSpPr/>
          <p:nvPr/>
        </p:nvSpPr>
        <p:spPr>
          <a:xfrm>
            <a:off x="513908" y="2027117"/>
            <a:ext cx="1509823" cy="262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92E1BA-D69E-4D47-9C4D-9AD367D45897}"/>
              </a:ext>
            </a:extLst>
          </p:cNvPr>
          <p:cNvSpPr/>
          <p:nvPr/>
        </p:nvSpPr>
        <p:spPr>
          <a:xfrm>
            <a:off x="513908" y="2559828"/>
            <a:ext cx="1509823" cy="262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E68012D-72E7-4100-898C-431BE7FE8F26}"/>
              </a:ext>
            </a:extLst>
          </p:cNvPr>
          <p:cNvSpPr/>
          <p:nvPr/>
        </p:nvSpPr>
        <p:spPr>
          <a:xfrm>
            <a:off x="2643962" y="3441405"/>
            <a:ext cx="1509823" cy="262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C7FA8C-71FC-480F-BBC6-444FF6D47326}"/>
              </a:ext>
            </a:extLst>
          </p:cNvPr>
          <p:cNvSpPr/>
          <p:nvPr/>
        </p:nvSpPr>
        <p:spPr>
          <a:xfrm>
            <a:off x="4671237" y="3441405"/>
            <a:ext cx="1509823" cy="262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494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BFE7-5B9D-45C5-9783-116BFCF5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Setup target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F449F3-53E3-4CF2-9229-B3628B2E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5E6C86-C0E8-40BC-88F3-ECDDB14A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072838"/>
            <a:ext cx="6482869" cy="387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70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BFE7-5B9D-45C5-9783-116BFCF5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Spoofing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D46976-40C1-47FB-B262-18AA14BA5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F449F3-53E3-4CF2-9229-B3628B2E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40A0727-E888-45BD-927B-05278FAE2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1509412"/>
            <a:ext cx="27813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59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BFE7-5B9D-45C5-9783-116BFCF5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View from Wireshark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D46976-40C1-47FB-B262-18AA14BA5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F449F3-53E3-4CF2-9229-B3628B2E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1074E44-99D4-48F5-9867-9A80C1F27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3" y="1471312"/>
            <a:ext cx="77628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13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BFE7-5B9D-45C5-9783-116BFCF58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redirect table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D46976-40C1-47FB-B262-18AA14BA5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$ nano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ettercap</a:t>
            </a:r>
            <a:r>
              <a:rPr lang="en-US" altLang="zh-TW" dirty="0"/>
              <a:t>/</a:t>
            </a:r>
            <a:r>
              <a:rPr lang="en-US" altLang="zh-TW" dirty="0" err="1"/>
              <a:t>etter.dns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F449F3-53E3-4CF2-9229-B3628B2E4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D8C5D1-46F5-43DA-8EF4-07C119FFC7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44"/>
          <a:stretch/>
        </p:blipFill>
        <p:spPr>
          <a:xfrm>
            <a:off x="779220" y="2110999"/>
            <a:ext cx="5749171" cy="16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03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B78648-2EF0-4150-B6C6-A1D53CC4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Activate DNS spoofing plugin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17A0D6-77B2-42EA-BB5C-4E175F9B8E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E6AD37-2FB6-4CE1-B74F-B796D2F78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296" t="10083" b="50000"/>
          <a:stretch/>
        </p:blipFill>
        <p:spPr>
          <a:xfrm>
            <a:off x="580550" y="1063375"/>
            <a:ext cx="2303056" cy="181742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E7700AC-2F2E-4BBC-A26F-61C1A8F2E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303" y="1280812"/>
            <a:ext cx="5600700" cy="33051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F5B92C6-4C46-4452-8E0F-94D7FFE5C634}"/>
              </a:ext>
            </a:extLst>
          </p:cNvPr>
          <p:cNvSpPr/>
          <p:nvPr/>
        </p:nvSpPr>
        <p:spPr>
          <a:xfrm>
            <a:off x="432391" y="2410047"/>
            <a:ext cx="2565990" cy="29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5627AC6-9739-4714-9860-62351C4F8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56" y="2948542"/>
            <a:ext cx="2333625" cy="16192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662E3B8-54B0-44CF-81DD-696E7CF0B631}"/>
              </a:ext>
            </a:extLst>
          </p:cNvPr>
          <p:cNvSpPr/>
          <p:nvPr/>
        </p:nvSpPr>
        <p:spPr>
          <a:xfrm>
            <a:off x="548573" y="3902030"/>
            <a:ext cx="2565990" cy="29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1F67BBF-5521-4067-A33C-0DFC96EFBBB9}"/>
              </a:ext>
            </a:extLst>
          </p:cNvPr>
          <p:cNvSpPr/>
          <p:nvPr/>
        </p:nvSpPr>
        <p:spPr>
          <a:xfrm>
            <a:off x="3240419" y="3076235"/>
            <a:ext cx="4585144" cy="2906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573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799" y="1659550"/>
            <a:ext cx="4532261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</a:t>
            </a:r>
            <a:br>
              <a:rPr lang="en" dirty="0"/>
            </a:br>
            <a:r>
              <a:rPr lang="en" dirty="0"/>
              <a:t>Enginnering Toolkit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6B7F1068-A1ED-4A33-8496-676069D0B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7504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752D0DF0-9903-4CF1-8BE9-AD22A77E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A7FC625-CA58-43A6-B4B3-D3A9780DA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127377" cy="3161700"/>
          </a:xfrm>
        </p:spPr>
        <p:txBody>
          <a:bodyPr/>
          <a:lstStyle/>
          <a:p>
            <a:r>
              <a:rPr lang="en-US" altLang="zh-TW" dirty="0"/>
              <a:t>Social engineering attacks are always been a serious threat to the world of internet and user.</a:t>
            </a:r>
          </a:p>
          <a:p>
            <a:r>
              <a:rPr lang="en-US" altLang="zh-TW" dirty="0"/>
              <a:t>By Cisco website’s article, it is still considering the most common cyber attack method these days.</a:t>
            </a:r>
          </a:p>
        </p:txBody>
      </p:sp>
    </p:spTree>
    <p:extLst>
      <p:ext uri="{BB962C8B-B14F-4D97-AF65-F5344CB8AC3E}">
        <p14:creationId xmlns:p14="http://schemas.microsoft.com/office/powerpoint/2010/main" val="13491561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SEToolkit</a:t>
            </a:r>
            <a:endParaRPr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1953150"/>
            <a:ext cx="4324603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 Social-Engineer Toolkit is an open-source penetration testing framework designed for social engineering. </a:t>
            </a:r>
            <a:endParaRPr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/>
          <a:srcRect t="3496" b="3496"/>
          <a:stretch/>
        </p:blipFill>
        <p:spPr>
          <a:xfrm>
            <a:off x="5172371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AA2D8CF-6865-4E7A-8014-D2326F116CD3}"/>
              </a:ext>
            </a:extLst>
          </p:cNvPr>
          <p:cNvSpPr txBox="1"/>
          <p:nvPr/>
        </p:nvSpPr>
        <p:spPr>
          <a:xfrm>
            <a:off x="517451" y="4372008"/>
            <a:ext cx="5833730" cy="30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Download Link: https://github.com/trustedsec/social-engineer-toolkit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54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up fake website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115A9C-7EA7-49AB-A2CD-9122E317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55" y="1072501"/>
            <a:ext cx="3495715" cy="38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19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up fake website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819710" cy="3161700"/>
          </a:xfrm>
        </p:spPr>
        <p:txBody>
          <a:bodyPr/>
          <a:lstStyle/>
          <a:p>
            <a:r>
              <a:rPr lang="en-US" altLang="zh-TW" dirty="0"/>
              <a:t>1) Social-Engineering Attacks</a:t>
            </a:r>
          </a:p>
          <a:p>
            <a:r>
              <a:rPr lang="en-US" altLang="zh-TW" dirty="0"/>
              <a:t>2) Website Attack Vectors</a:t>
            </a:r>
          </a:p>
          <a:p>
            <a:r>
              <a:rPr lang="en-US" altLang="zh-TW" dirty="0"/>
              <a:t>3) Credential Harvester Attack Method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24DB7F3-77E3-4009-8BEE-D79691A82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" y="3345048"/>
            <a:ext cx="3095625" cy="10477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062DA0B-E0C0-42CF-910B-08EC2490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056" y="3168701"/>
            <a:ext cx="2788074" cy="143165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EECD9D3-E0FC-462D-A74D-CBAD7DCAB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13" y="3276000"/>
            <a:ext cx="2990850" cy="123825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85245BC-2B67-4D8A-8886-3CD93DE2DCBD}"/>
              </a:ext>
            </a:extLst>
          </p:cNvPr>
          <p:cNvSpPr/>
          <p:nvPr/>
        </p:nvSpPr>
        <p:spPr>
          <a:xfrm>
            <a:off x="61248" y="3345048"/>
            <a:ext cx="2710305" cy="227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F95AAF1-1BB7-4349-83F0-FB9FA1314442}"/>
              </a:ext>
            </a:extLst>
          </p:cNvPr>
          <p:cNvSpPr/>
          <p:nvPr/>
        </p:nvSpPr>
        <p:spPr>
          <a:xfrm>
            <a:off x="3156874" y="3345048"/>
            <a:ext cx="2159406" cy="158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2F4F64F-819D-443F-A267-98D7A551760A}"/>
              </a:ext>
            </a:extLst>
          </p:cNvPr>
          <p:cNvSpPr/>
          <p:nvPr/>
        </p:nvSpPr>
        <p:spPr>
          <a:xfrm>
            <a:off x="6050805" y="3646303"/>
            <a:ext cx="2969357" cy="216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7801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up fake website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819710" cy="3161700"/>
          </a:xfrm>
        </p:spPr>
        <p:txBody>
          <a:bodyPr/>
          <a:lstStyle/>
          <a:p>
            <a:r>
              <a:rPr lang="en-US" altLang="zh-TW" dirty="0"/>
              <a:t>1) Web Templates</a:t>
            </a:r>
          </a:p>
          <a:p>
            <a:r>
              <a:rPr lang="en-US" altLang="zh-TW" dirty="0"/>
              <a:t>2. Google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949E30-9BD4-4DDE-B915-988653D65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51" y="2836455"/>
            <a:ext cx="2555617" cy="9892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6C8ADA-C5D9-46C3-83A5-B29C56CBD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718" y="2766237"/>
            <a:ext cx="2474232" cy="112068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2CAC1FD-86EB-466F-ACA6-B5AFFA665333}"/>
              </a:ext>
            </a:extLst>
          </p:cNvPr>
          <p:cNvSpPr/>
          <p:nvPr/>
        </p:nvSpPr>
        <p:spPr>
          <a:xfrm>
            <a:off x="605103" y="3004806"/>
            <a:ext cx="2710305" cy="227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C6C176-F031-4F53-BACF-558D9A4806DE}"/>
              </a:ext>
            </a:extLst>
          </p:cNvPr>
          <p:cNvSpPr/>
          <p:nvPr/>
        </p:nvSpPr>
        <p:spPr>
          <a:xfrm>
            <a:off x="3884645" y="3232298"/>
            <a:ext cx="2710305" cy="227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2847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up fake website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819710" cy="3161700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54B72A-1E23-402F-93F3-499FDA051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40"/>
          <a:stretch/>
        </p:blipFill>
        <p:spPr>
          <a:xfrm>
            <a:off x="382076" y="1713392"/>
            <a:ext cx="7595334" cy="17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06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7610C6-BC42-4A06-90F5-E41A8575C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Setting up fake website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AF220BB-C5AA-4AD4-AFC6-748A59924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6819710" cy="3161700"/>
          </a:xfrm>
        </p:spPr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B4C8A0-D51E-4A29-B769-6973C05C2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22645F0-389B-4880-B1D6-B995DE4F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94" y="1231319"/>
            <a:ext cx="7931888" cy="36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77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7.</a:t>
            </a:r>
            <a:br>
              <a:rPr lang="en" dirty="0"/>
            </a:br>
            <a:r>
              <a:rPr lang="en" dirty="0"/>
              <a:t>Demo</a:t>
            </a:r>
            <a:endParaRPr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4C1B6B4B-4050-43A1-9A3E-D26AD1805F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473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89A8166-0A4C-49F1-903C-8D2EEC0D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Victim go to google.com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B80B69-BB86-4762-BFFD-36CB0D1A1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994" b="21211"/>
          <a:stretch/>
        </p:blipFill>
        <p:spPr>
          <a:xfrm>
            <a:off x="1236042" y="1473752"/>
            <a:ext cx="5565388" cy="13433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ED2EF8-0D03-425F-AF51-4BA86614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42" y="3079736"/>
            <a:ext cx="5565388" cy="151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36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89A8166-0A4C-49F1-903C-8D2EEC0D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Logging from victim side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AC69EB5-7784-49A5-810D-C9E617EEC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44AD02C-AC7D-47EE-8280-39DEEAB7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1" y="1134286"/>
            <a:ext cx="6634444" cy="359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70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C934D0-8BC4-4E44-9FCA-51C8F96B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After logging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9328A9-34D3-4902-90A7-8FE9822BB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9191BE-38CE-46CE-8A3A-3FC55658B6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DCF9D7-D0DF-48F0-8A52-B938B57B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122524"/>
            <a:ext cx="6641805" cy="359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6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Common types of cyber attacks</a:t>
            </a:r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Muli"/>
                <a:ea typeface="Muli"/>
                <a:cs typeface="Muli"/>
                <a:sym typeface="Muli"/>
              </a:rPr>
              <a:t>Malware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malicious software, including spyware, ransomware, viruses, </a:t>
            </a:r>
            <a:br>
              <a:rPr lang="en-US" sz="1200" dirty="0"/>
            </a:br>
            <a:r>
              <a:rPr lang="en-US" sz="1200" dirty="0"/>
              <a:t>and worms.</a:t>
            </a:r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Muli"/>
                <a:ea typeface="Muli"/>
                <a:cs typeface="Muli"/>
                <a:sym typeface="Muli"/>
              </a:rPr>
              <a:t>Phishing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sending fraudulent communications that appear to come from a reputable source</a:t>
            </a:r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Muli"/>
                <a:ea typeface="Muli"/>
                <a:cs typeface="Muli"/>
                <a:sym typeface="Muli"/>
              </a:rPr>
              <a:t>Man-in-the-middle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attackers insert themselves into a two-party transaction</a:t>
            </a:r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3010656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Muli"/>
                <a:ea typeface="Muli"/>
                <a:cs typeface="Muli"/>
                <a:sym typeface="Muli"/>
              </a:rPr>
              <a:t>Denial-of-service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floods systems, servers, or networks with traffic to exhaust resources and bandwidth</a:t>
            </a:r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2"/>
          </p:nvPr>
        </p:nvSpPr>
        <p:spPr>
          <a:xfrm>
            <a:off x="2780449" y="3010656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Muli"/>
                <a:ea typeface="Muli"/>
                <a:cs typeface="Muli"/>
                <a:sym typeface="Muli"/>
              </a:rPr>
              <a:t>SQL injection</a:t>
            </a:r>
            <a:endParaRPr sz="12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inserts malicious code into a server that uses SQL and forces the server to reveal information it normally would not. </a:t>
            </a:r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3"/>
          </p:nvPr>
        </p:nvSpPr>
        <p:spPr>
          <a:xfrm>
            <a:off x="4980348" y="3010656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latin typeface="Muli"/>
                <a:ea typeface="Muli"/>
                <a:cs typeface="Muli"/>
                <a:sym typeface="Muli"/>
              </a:rPr>
              <a:t>Zero-day exploit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A zero-day exploit hits after a network vulnerability is announced but before a patch or solution is implemented.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EBB1E4C-24EC-4D63-9B21-EAFB37854F85}"/>
              </a:ext>
            </a:extLst>
          </p:cNvPr>
          <p:cNvSpPr txBox="1"/>
          <p:nvPr/>
        </p:nvSpPr>
        <p:spPr>
          <a:xfrm>
            <a:off x="454907" y="4551461"/>
            <a:ext cx="8448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https://www.cisco.com/c/en/us/products/security/common-cyberattacks.html#~how-cyber-attacks-work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069E583-FEF9-40CA-BD68-AD00DE6124F5}"/>
              </a:ext>
            </a:extLst>
          </p:cNvPr>
          <p:cNvSpPr/>
          <p:nvPr/>
        </p:nvSpPr>
        <p:spPr>
          <a:xfrm>
            <a:off x="2586350" y="1352550"/>
            <a:ext cx="2097332" cy="136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E63449-300E-4498-BC75-587CAA986FF3}"/>
              </a:ext>
            </a:extLst>
          </p:cNvPr>
          <p:cNvSpPr/>
          <p:nvPr/>
        </p:nvSpPr>
        <p:spPr>
          <a:xfrm>
            <a:off x="4877781" y="1352550"/>
            <a:ext cx="2097332" cy="1368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89A8166-0A4C-49F1-903C-8D2EEC0D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Credential harvesting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AC69EB5-7784-49A5-810D-C9E617EEC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 descr="一張含有 文字, 監視器, 電腦, 電子用品 的圖片&#10;&#10;自動產生的描述">
            <a:extLst>
              <a:ext uri="{FF2B5EF4-FFF2-40B4-BE49-F238E27FC236}">
                <a16:creationId xmlns:a16="http://schemas.microsoft.com/office/drawing/2014/main" id="{97D596F9-83D1-4B29-A001-A96B3C610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911" r="62635"/>
          <a:stretch/>
        </p:blipFill>
        <p:spPr>
          <a:xfrm>
            <a:off x="460745" y="1306619"/>
            <a:ext cx="6395991" cy="325356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C7862E3-F18C-4F03-ACF8-BB1B740D5EFF}"/>
              </a:ext>
            </a:extLst>
          </p:cNvPr>
          <p:cNvSpPr/>
          <p:nvPr/>
        </p:nvSpPr>
        <p:spPr>
          <a:xfrm>
            <a:off x="290623" y="2835349"/>
            <a:ext cx="6691424" cy="333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003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26B3E4-7E05-4B5E-B2E6-F6424E4C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 secure connection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6E225F-4450-48CC-8CF1-0C81F961D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3A0271-3441-4651-B7ED-5F79C593D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67CDA6-9A55-4902-BCD5-B986C7693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52" y="1063375"/>
            <a:ext cx="7559505" cy="36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37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26B3E4-7E05-4B5E-B2E6-F6424E4C8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Secure connection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6E225F-4450-48CC-8CF1-0C81F961D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3A0271-3441-4651-B7ED-5F79C593DE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3CB557A-0CFA-48D1-9696-AECDF8A0C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1125480"/>
            <a:ext cx="7404408" cy="37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98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8.</a:t>
            </a:r>
            <a:br>
              <a:rPr lang="en" dirty="0"/>
            </a:br>
            <a:r>
              <a:rPr lang="en" dirty="0"/>
              <a:t>Conclusion</a:t>
            </a:r>
            <a:endParaRPr dirty="0"/>
          </a:p>
        </p:txBody>
      </p:sp>
      <p:sp>
        <p:nvSpPr>
          <p:cNvPr id="2" name="副標題 1">
            <a:extLst>
              <a:ext uri="{FF2B5EF4-FFF2-40B4-BE49-F238E27FC236}">
                <a16:creationId xmlns:a16="http://schemas.microsoft.com/office/drawing/2014/main" id="{4C1B6B4B-4050-43A1-9A3E-D26AD1805F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88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0562E6E-FB9F-4361-B4AF-4A19CF92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73D07B-D671-44BD-94E4-2294FB7FD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24197"/>
            <a:ext cx="6014400" cy="3161700"/>
          </a:xfrm>
        </p:spPr>
        <p:txBody>
          <a:bodyPr/>
          <a:lstStyle/>
          <a:p>
            <a:r>
              <a:rPr lang="en-US" altLang="zh-TW" dirty="0"/>
              <a:t>We demonstrate a procedure to launch a SE attack from scratch</a:t>
            </a:r>
          </a:p>
          <a:p>
            <a:r>
              <a:rPr lang="en-US" altLang="zh-TW" dirty="0"/>
              <a:t>We successfully get the victim’s credential data</a:t>
            </a:r>
          </a:p>
          <a:p>
            <a:r>
              <a:rPr lang="en-US" altLang="zh-TW" dirty="0"/>
              <a:t>As the result, our computer can be vulnerable if it is exposed under a dangerous environment.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81444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0562E6E-FB9F-4361-B4AF-4A19CF92B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73D07B-D671-44BD-94E4-2294FB7FD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24197"/>
            <a:ext cx="6014400" cy="3161700"/>
          </a:xfrm>
        </p:spPr>
        <p:txBody>
          <a:bodyPr/>
          <a:lstStyle/>
          <a:p>
            <a:r>
              <a:rPr lang="en-US" altLang="zh-TW" dirty="0"/>
              <a:t>How to prevent?</a:t>
            </a:r>
          </a:p>
          <a:p>
            <a:pPr lvl="1"/>
            <a:r>
              <a:rPr lang="en-US" altLang="zh-TW" dirty="0"/>
              <a:t>Do not connect untrusted network.</a:t>
            </a:r>
          </a:p>
          <a:p>
            <a:pPr lvl="1"/>
            <a:r>
              <a:rPr lang="en-US" altLang="zh-TW" dirty="0"/>
              <a:t>Do not use outdated internet explorer.</a:t>
            </a:r>
          </a:p>
          <a:p>
            <a:pPr lvl="1"/>
            <a:r>
              <a:rPr lang="en-US" altLang="zh-TW" dirty="0"/>
              <a:t>Always use HTTPS protocol.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1060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邊形 1">
            <a:extLst>
              <a:ext uri="{FF2B5EF4-FFF2-40B4-BE49-F238E27FC236}">
                <a16:creationId xmlns:a16="http://schemas.microsoft.com/office/drawing/2014/main" id="{7C845ED5-F7D2-4AE4-AB5A-C594A983F66D}"/>
              </a:ext>
            </a:extLst>
          </p:cNvPr>
          <p:cNvSpPr/>
          <p:nvPr/>
        </p:nvSpPr>
        <p:spPr>
          <a:xfrm>
            <a:off x="1057507" y="3461817"/>
            <a:ext cx="1383950" cy="1070344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Black" panose="020B0A04020102020204" pitchFamily="34" charset="0"/>
              </a:rPr>
              <a:t>IMS Lab</a:t>
            </a:r>
            <a:endParaRPr lang="zh-TW" altLang="en-US" sz="2000" dirty="0">
              <a:latin typeface="Arial Black" panose="020B0A04020102020204" pitchFamily="34" charset="0"/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63425" y="55642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4000" dirty="0"/>
              <a:t>Team member</a:t>
            </a:r>
            <a:endParaRPr sz="4000" dirty="0"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4294967295"/>
          </p:nvPr>
        </p:nvSpPr>
        <p:spPr>
          <a:xfrm>
            <a:off x="1057507" y="1419522"/>
            <a:ext cx="4943165" cy="118519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b="1" dirty="0"/>
              <a:t>陶俊穎</a:t>
            </a:r>
            <a:endParaRPr lang="en-US" altLang="zh-TW" b="1" dirty="0"/>
          </a:p>
          <a:p>
            <a:pPr marL="0" lvl="0" indent="0" algn="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Project design, implementation</a:t>
            </a:r>
            <a:endParaRPr b="1" dirty="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 t="4136" b="4136"/>
          <a:stretch/>
        </p:blipFill>
        <p:spPr>
          <a:xfrm>
            <a:off x="6556457" y="1147693"/>
            <a:ext cx="1924127" cy="1620574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" name="Google Shape;81;p15">
            <a:extLst>
              <a:ext uri="{FF2B5EF4-FFF2-40B4-BE49-F238E27FC236}">
                <a16:creationId xmlns:a16="http://schemas.microsoft.com/office/drawing/2014/main" id="{C5EA80C8-8A22-4C26-8EAA-E0B64A35FF62}"/>
              </a:ext>
            </a:extLst>
          </p:cNvPr>
          <p:cNvSpPr txBox="1">
            <a:spLocks/>
          </p:cNvSpPr>
          <p:nvPr/>
        </p:nvSpPr>
        <p:spPr>
          <a:xfrm>
            <a:off x="2815682" y="3346967"/>
            <a:ext cx="4943165" cy="1185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lnSpc>
                <a:spcPct val="150000"/>
              </a:lnSpc>
              <a:buFont typeface="Muli"/>
              <a:buNone/>
            </a:pPr>
            <a:r>
              <a:rPr lang="zh-TW" altLang="en-US" b="1" dirty="0"/>
              <a:t>洪翊珈</a:t>
            </a:r>
            <a:endParaRPr lang="en-US" altLang="zh-TW" b="1" dirty="0"/>
          </a:p>
          <a:p>
            <a:pPr marL="0" indent="0">
              <a:lnSpc>
                <a:spcPct val="150000"/>
              </a:lnSpc>
              <a:buFont typeface="Muli"/>
              <a:buNone/>
            </a:pPr>
            <a:r>
              <a:rPr lang="en-US" b="1" dirty="0"/>
              <a:t>Survey, Document arranging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You can find me at:</a:t>
            </a: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@je_suis_ian199833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taochungying@gmail.com</a:t>
            </a:r>
            <a:endParaRPr sz="1800" dirty="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F3182D2-AF37-4131-A679-60ED747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 goal</a:t>
            </a:r>
            <a:endParaRPr lang="zh-TW" altLang="en-US" dirty="0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885D94A-869C-4A20-8DB1-2FFC5F013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/>
              <a:t>To present how to launch a basic social engineering attack</a:t>
            </a:r>
          </a:p>
          <a:p>
            <a:pPr>
              <a:lnSpc>
                <a:spcPct val="150000"/>
              </a:lnSpc>
            </a:pPr>
            <a:r>
              <a:rPr lang="en-US" altLang="zh-TW" dirty="0"/>
              <a:t>Combined some web attack technique </a:t>
            </a:r>
            <a:r>
              <a:rPr lang="en-US" altLang="zh-TW" dirty="0" err="1"/>
              <a:t>eg</a:t>
            </a:r>
            <a:r>
              <a:rPr lang="en-US" altLang="zh-TW" dirty="0"/>
              <a:t>, </a:t>
            </a:r>
            <a:r>
              <a:rPr lang="en-US" altLang="zh-TW" dirty="0" err="1"/>
              <a:t>mitm</a:t>
            </a:r>
            <a:r>
              <a:rPr lang="en-US" altLang="zh-TW" dirty="0"/>
              <a:t>, </a:t>
            </a:r>
            <a:r>
              <a:rPr lang="en-US" altLang="zh-TW"/>
              <a:t>DNS spoofed…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553AD6-4601-47DF-A962-FB62A13844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548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副標題 2">
            <a:extLst>
              <a:ext uri="{FF2B5EF4-FFF2-40B4-BE49-F238E27FC236}">
                <a16:creationId xmlns:a16="http://schemas.microsoft.com/office/drawing/2014/main" id="{6B7F1068-A1ED-4A33-8496-676069D0B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58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858F38B-83A8-4E82-A110-86D89817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Workflow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023E11C-159F-4212-8C7A-646FB4E70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550" y="1352550"/>
            <a:ext cx="7460586" cy="3161700"/>
          </a:xfrm>
        </p:spPr>
        <p:txBody>
          <a:bodyPr/>
          <a:lstStyle/>
          <a:p>
            <a:r>
              <a:rPr lang="en-US" altLang="zh-TW" dirty="0"/>
              <a:t>Using Nmap finding victim and default router</a:t>
            </a:r>
          </a:p>
          <a:p>
            <a:r>
              <a:rPr lang="en-US" altLang="zh-TW" dirty="0"/>
              <a:t>ARP spoofing the victim and default router</a:t>
            </a:r>
          </a:p>
          <a:p>
            <a:r>
              <a:rPr lang="en-US" altLang="zh-TW" dirty="0"/>
              <a:t>Setup Ettercap redirect table for DNS spoofing</a:t>
            </a:r>
          </a:p>
          <a:p>
            <a:r>
              <a:rPr lang="en-US" altLang="zh-TW" dirty="0"/>
              <a:t>Lure victim to fake google login page</a:t>
            </a:r>
          </a:p>
          <a:p>
            <a:r>
              <a:rPr lang="en-US" altLang="zh-TW" dirty="0"/>
              <a:t>Harvest credential data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9869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92;p38">
            <a:extLst>
              <a:ext uri="{FF2B5EF4-FFF2-40B4-BE49-F238E27FC236}">
                <a16:creationId xmlns:a16="http://schemas.microsoft.com/office/drawing/2014/main" id="{D37DF67A-5EF6-41C2-BE0E-7FB447E01D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6756" y="2380588"/>
            <a:ext cx="905910" cy="78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79;p38">
            <a:extLst>
              <a:ext uri="{FF2B5EF4-FFF2-40B4-BE49-F238E27FC236}">
                <a16:creationId xmlns:a16="http://schemas.microsoft.com/office/drawing/2014/main" id="{D8307C32-A2E0-4D28-800F-C0FCB30438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47371" y="3164603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87;p38">
            <a:extLst>
              <a:ext uri="{FF2B5EF4-FFF2-40B4-BE49-F238E27FC236}">
                <a16:creationId xmlns:a16="http://schemas.microsoft.com/office/drawing/2014/main" id="{D1C56A78-66C8-4426-8FCE-FB91A1EEAA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1556" y="1919500"/>
            <a:ext cx="831110" cy="911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06506AC2-9154-46EA-B552-7CD9AC5427AF}"/>
              </a:ext>
            </a:extLst>
          </p:cNvPr>
          <p:cNvGrpSpPr/>
          <p:nvPr/>
        </p:nvGrpSpPr>
        <p:grpSpPr>
          <a:xfrm>
            <a:off x="1622937" y="1169209"/>
            <a:ext cx="1837613" cy="1219228"/>
            <a:chOff x="1086787" y="1498625"/>
            <a:chExt cx="1837613" cy="1219228"/>
          </a:xfrm>
        </p:grpSpPr>
        <p:pic>
          <p:nvPicPr>
            <p:cNvPr id="1026" name="Picture 2" descr="Google logo演變史還記得初代有感嘆號嗎？原來係用免費軟件整？ – 手停口停工作室">
              <a:extLst>
                <a:ext uri="{FF2B5EF4-FFF2-40B4-BE49-F238E27FC236}">
                  <a16:creationId xmlns:a16="http://schemas.microsoft.com/office/drawing/2014/main" id="{51B431FB-F57C-4601-8E5B-5BB6D2E35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11" b="90706" l="9941" r="89911">
                          <a14:foregroundMark x1="71365" y1="45353" x2="71365" y2="45353"/>
                          <a14:foregroundMark x1="59792" y1="47160" x2="77893" y2="59466"/>
                          <a14:foregroundMark x1="69139" y1="50775" x2="74777" y2="65318"/>
                          <a14:foregroundMark x1="51929" y1="90706" x2="51929" y2="90706"/>
                          <a14:foregroundMark x1="48220" y1="9811" x2="48220" y2="98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369" y="1892397"/>
              <a:ext cx="659057" cy="568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loud-based automation increases revenue and profitability - Principal  Relocation Company">
              <a:extLst>
                <a:ext uri="{FF2B5EF4-FFF2-40B4-BE49-F238E27FC236}">
                  <a16:creationId xmlns:a16="http://schemas.microsoft.com/office/drawing/2014/main" id="{C8E27F53-029F-4C8A-802F-941C4D4DDA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787" y="1498625"/>
              <a:ext cx="1837613" cy="1219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353E509F-4885-453B-8E69-0A9E383BA7FA}"/>
              </a:ext>
            </a:extLst>
          </p:cNvPr>
          <p:cNvGrpSpPr/>
          <p:nvPr/>
        </p:nvGrpSpPr>
        <p:grpSpPr>
          <a:xfrm>
            <a:off x="2339995" y="3384892"/>
            <a:ext cx="1490731" cy="1387025"/>
            <a:chOff x="1795619" y="3249836"/>
            <a:chExt cx="1490731" cy="1387025"/>
          </a:xfrm>
        </p:grpSpPr>
        <p:pic>
          <p:nvPicPr>
            <p:cNvPr id="14" name="Google Shape;378;p38">
              <a:extLst>
                <a:ext uri="{FF2B5EF4-FFF2-40B4-BE49-F238E27FC236}">
                  <a16:creationId xmlns:a16="http://schemas.microsoft.com/office/drawing/2014/main" id="{FCA90454-41B1-4E69-86E1-F6C8948523E3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69250" y="3249836"/>
              <a:ext cx="1217100" cy="1387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0" name="Picture 6" descr="Detective Hidden Black Hacker Laptop Logo...-插圖素材[64206168] - PIXTA圖庫">
              <a:extLst>
                <a:ext uri="{FF2B5EF4-FFF2-40B4-BE49-F238E27FC236}">
                  <a16:creationId xmlns:a16="http://schemas.microsoft.com/office/drawing/2014/main" id="{2AF71B2F-E4BD-4403-AB43-C335C70BEE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8000" y1="26349" x2="49778" y2="33333"/>
                          <a14:foregroundMark x1="47111" y1="31429" x2="47111" y2="31429"/>
                          <a14:foregroundMark x1="44444" y1="36190" x2="44444" y2="36190"/>
                          <a14:foregroundMark x1="44889" y1="36825" x2="44889" y2="36825"/>
                          <a14:foregroundMark x1="53778" y1="38730" x2="53778" y2="38730"/>
                          <a14:foregroundMark x1="53333" y1="35873" x2="53333" y2="35873"/>
                          <a14:foregroundMark x1="53778" y1="37143" x2="54222" y2="38413"/>
                          <a14:foregroundMark x1="53556" y1="40635" x2="46222" y2="44762"/>
                          <a14:foregroundMark x1="52444" y1="45079" x2="52444" y2="45079"/>
                          <a14:foregroundMark x1="46667" y1="72063" x2="46667" y2="720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44" t="18465" r="27630" b="21288"/>
            <a:stretch/>
          </p:blipFill>
          <p:spPr bwMode="auto">
            <a:xfrm>
              <a:off x="1795619" y="3549717"/>
              <a:ext cx="704988" cy="647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D96152DD-A260-4387-82E3-DFE233B19501}"/>
              </a:ext>
            </a:extLst>
          </p:cNvPr>
          <p:cNvGrpSpPr/>
          <p:nvPr/>
        </p:nvGrpSpPr>
        <p:grpSpPr>
          <a:xfrm>
            <a:off x="5376501" y="2981817"/>
            <a:ext cx="1442660" cy="685800"/>
            <a:chOff x="5078790" y="3067050"/>
            <a:chExt cx="1442660" cy="685800"/>
          </a:xfrm>
        </p:grpSpPr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DB0570F9-2978-4BC8-86FF-CF4CA11879D1}"/>
                </a:ext>
              </a:extLst>
            </p:cNvPr>
            <p:cNvCxnSpPr/>
            <p:nvPr/>
          </p:nvCxnSpPr>
          <p:spPr>
            <a:xfrm flipH="1" flipV="1">
              <a:off x="5207000" y="3067050"/>
              <a:ext cx="1314450" cy="4985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CBBC81EB-1505-4359-9A06-A3A5B8DED69C}"/>
                </a:ext>
              </a:extLst>
            </p:cNvPr>
            <p:cNvCxnSpPr>
              <a:cxnSpLocks/>
            </p:cNvCxnSpPr>
            <p:nvPr/>
          </p:nvCxnSpPr>
          <p:spPr>
            <a:xfrm>
              <a:off x="5078790" y="3200033"/>
              <a:ext cx="1442660" cy="552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0A321A0F-583A-4C0D-8FE8-E1011864827B}"/>
              </a:ext>
            </a:extLst>
          </p:cNvPr>
          <p:cNvGrpSpPr/>
          <p:nvPr/>
        </p:nvGrpSpPr>
        <p:grpSpPr>
          <a:xfrm>
            <a:off x="3293327" y="2148468"/>
            <a:ext cx="998534" cy="539938"/>
            <a:chOff x="2590800" y="2004733"/>
            <a:chExt cx="1403350" cy="768906"/>
          </a:xfrm>
        </p:grpSpPr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BBE7CFCA-C024-4CF0-B659-12471B7F4E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87650" y="2004733"/>
              <a:ext cx="1206500" cy="5670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A87AC678-37B0-459D-B6E7-C29DD9F2913E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2139801"/>
              <a:ext cx="1346200" cy="6338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4490B718-D88F-4C15-83EA-54E03791B617}"/>
              </a:ext>
            </a:extLst>
          </p:cNvPr>
          <p:cNvCxnSpPr>
            <a:cxnSpLocks/>
          </p:cNvCxnSpPr>
          <p:nvPr/>
        </p:nvCxnSpPr>
        <p:spPr>
          <a:xfrm flipV="1">
            <a:off x="3830726" y="3047828"/>
            <a:ext cx="586030" cy="813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BE9E146-D463-4043-878D-2B67BA1443DA}"/>
              </a:ext>
            </a:extLst>
          </p:cNvPr>
          <p:cNvCxnSpPr>
            <a:cxnSpLocks/>
          </p:cNvCxnSpPr>
          <p:nvPr/>
        </p:nvCxnSpPr>
        <p:spPr>
          <a:xfrm>
            <a:off x="3830726" y="3861089"/>
            <a:ext cx="2988435" cy="124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BF9A2A3F-F1ED-4234-B6C4-F6B05CCC2C01}"/>
              </a:ext>
            </a:extLst>
          </p:cNvPr>
          <p:cNvSpPr txBox="1"/>
          <p:nvPr/>
        </p:nvSpPr>
        <p:spPr>
          <a:xfrm rot="187555">
            <a:off x="4077230" y="3631595"/>
            <a:ext cx="1420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Recon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88E3D5-DD47-4847-8D28-2C43B67B751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7500" y1="69857" x2="37500" y2="69857"/>
                        <a14:foregroundMark x1="36250" y1="74143" x2="36250" y2="74143"/>
                      </a14:backgroundRemoval>
                    </a14:imgEffect>
                  </a14:imgLayer>
                </a14:imgProps>
              </a:ext>
            </a:extLst>
          </a:blip>
          <a:srcRect l="18941" t="21119" r="26613" b="9030"/>
          <a:stretch/>
        </p:blipFill>
        <p:spPr>
          <a:xfrm>
            <a:off x="4092279" y="3953482"/>
            <a:ext cx="959441" cy="718022"/>
          </a:xfrm>
          <a:prstGeom prst="rect">
            <a:avLst/>
          </a:prstGeom>
        </p:spPr>
      </p:pic>
      <p:pic>
        <p:nvPicPr>
          <p:cNvPr id="3" name="圖形 2" descr="使用者">
            <a:extLst>
              <a:ext uri="{FF2B5EF4-FFF2-40B4-BE49-F238E27FC236}">
                <a16:creationId xmlns:a16="http://schemas.microsoft.com/office/drawing/2014/main" id="{544AC8AB-D0BD-445F-8414-5573E50657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18217" y="3528873"/>
            <a:ext cx="914400" cy="914400"/>
          </a:xfrm>
          <a:prstGeom prst="rect">
            <a:avLst/>
          </a:prstGeom>
        </p:spPr>
      </p:pic>
      <p:sp>
        <p:nvSpPr>
          <p:cNvPr id="5" name="標題 4">
            <a:extLst>
              <a:ext uri="{FF2B5EF4-FFF2-40B4-BE49-F238E27FC236}">
                <a16:creationId xmlns:a16="http://schemas.microsoft.com/office/drawing/2014/main" id="{FD94CF79-A905-41E0-A76D-0EE7A9733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62" y="214619"/>
            <a:ext cx="7983587" cy="591379"/>
          </a:xfrm>
        </p:spPr>
        <p:txBody>
          <a:bodyPr/>
          <a:lstStyle/>
          <a:p>
            <a:r>
              <a:rPr lang="en-US" altLang="zh-TW" sz="2800" dirty="0"/>
              <a:t>Using Nmap finding victim and default router</a:t>
            </a:r>
            <a:endParaRPr lang="zh-TW" altLang="en-US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A6D542-5D4D-47C3-A253-860920E9B3B4}"/>
              </a:ext>
            </a:extLst>
          </p:cNvPr>
          <p:cNvSpPr txBox="1"/>
          <p:nvPr/>
        </p:nvSpPr>
        <p:spPr>
          <a:xfrm>
            <a:off x="7266621" y="4351333"/>
            <a:ext cx="156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Potential Victim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133312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746</Words>
  <Application>Microsoft Office PowerPoint</Application>
  <PresentationFormat>如螢幕大小 (16:9)</PresentationFormat>
  <Paragraphs>182</Paragraphs>
  <Slides>58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58</vt:i4>
      </vt:variant>
    </vt:vector>
  </HeadingPairs>
  <TitlesOfParts>
    <vt:vector size="65" baseType="lpstr">
      <vt:lpstr>Arial</vt:lpstr>
      <vt:lpstr>Muli</vt:lpstr>
      <vt:lpstr>In your face, Joffrey! </vt:lpstr>
      <vt:lpstr>Arial Black</vt:lpstr>
      <vt:lpstr>Lexend Deca</vt:lpstr>
      <vt:lpstr>Calibri</vt:lpstr>
      <vt:lpstr>Aliena template</vt:lpstr>
      <vt:lpstr>Fake  Google Login</vt:lpstr>
      <vt:lpstr>Index</vt:lpstr>
      <vt:lpstr>1. Introduction</vt:lpstr>
      <vt:lpstr>Introduction</vt:lpstr>
      <vt:lpstr>Common types of cyber attacks</vt:lpstr>
      <vt:lpstr>Project goal</vt:lpstr>
      <vt:lpstr>2. Workflow</vt:lpstr>
      <vt:lpstr>Workflow</vt:lpstr>
      <vt:lpstr>Using Nmap finding victim and default router</vt:lpstr>
      <vt:lpstr>ARP spoofing the victim and default router</vt:lpstr>
      <vt:lpstr>Setup Ettercap redirect table</vt:lpstr>
      <vt:lpstr>Lure victim to fake google login page</vt:lpstr>
      <vt:lpstr>Harvest credential data</vt:lpstr>
      <vt:lpstr>3. Background</vt:lpstr>
      <vt:lpstr>Social Engineering</vt:lpstr>
      <vt:lpstr>Social Engineering</vt:lpstr>
      <vt:lpstr>DNS Spoofing</vt:lpstr>
      <vt:lpstr>DNS Spoofing</vt:lpstr>
      <vt:lpstr>DNS Spoofing variant – DNS Hijacking</vt:lpstr>
      <vt:lpstr>4. Nmap</vt:lpstr>
      <vt:lpstr>Nmap</vt:lpstr>
      <vt:lpstr>Pre-setup</vt:lpstr>
      <vt:lpstr>Pre-setup</vt:lpstr>
      <vt:lpstr>Finding potential target</vt:lpstr>
      <vt:lpstr>Finding default router</vt:lpstr>
      <vt:lpstr>5. Ettercap</vt:lpstr>
      <vt:lpstr>Ettercap</vt:lpstr>
      <vt:lpstr>Pre-setup</vt:lpstr>
      <vt:lpstr>Ettercap</vt:lpstr>
      <vt:lpstr>Setup target</vt:lpstr>
      <vt:lpstr>Setup target</vt:lpstr>
      <vt:lpstr>Setup target</vt:lpstr>
      <vt:lpstr>Setup target</vt:lpstr>
      <vt:lpstr>Setup target</vt:lpstr>
      <vt:lpstr>ARP Spoofing</vt:lpstr>
      <vt:lpstr>View from Wireshark</vt:lpstr>
      <vt:lpstr>Setting redirect table</vt:lpstr>
      <vt:lpstr>Activate DNS spoofing plugin</vt:lpstr>
      <vt:lpstr>6. Social Enginnering Toolkit</vt:lpstr>
      <vt:lpstr>SEToolkit</vt:lpstr>
      <vt:lpstr>Setting up fake website</vt:lpstr>
      <vt:lpstr>Setting up fake website</vt:lpstr>
      <vt:lpstr>Setting up fake website</vt:lpstr>
      <vt:lpstr>Setting up fake website</vt:lpstr>
      <vt:lpstr>Setting up fake website</vt:lpstr>
      <vt:lpstr>7. Demo</vt:lpstr>
      <vt:lpstr>Victim go to google.com</vt:lpstr>
      <vt:lpstr>Logging from victim side</vt:lpstr>
      <vt:lpstr>After logging</vt:lpstr>
      <vt:lpstr>Credential harvesting</vt:lpstr>
      <vt:lpstr>Not secure connection</vt:lpstr>
      <vt:lpstr>Secure connection</vt:lpstr>
      <vt:lpstr>8. Conclusion</vt:lpstr>
      <vt:lpstr>Conclusion</vt:lpstr>
      <vt:lpstr>Conclusion</vt:lpstr>
      <vt:lpstr>Team member</vt:lpstr>
      <vt:lpstr>Thanks!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Ian Tao</dc:creator>
  <cp:lastModifiedBy>陶俊穎 Tao, Chun-Ying</cp:lastModifiedBy>
  <cp:revision>89</cp:revision>
  <dcterms:modified xsi:type="dcterms:W3CDTF">2021-09-28T06:55:46Z</dcterms:modified>
</cp:coreProperties>
</file>